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23" r:id="rId2"/>
    <p:sldId id="324" r:id="rId3"/>
    <p:sldId id="317" r:id="rId4"/>
    <p:sldId id="309" r:id="rId5"/>
    <p:sldId id="328" r:id="rId6"/>
    <p:sldId id="310" r:id="rId7"/>
    <p:sldId id="321" r:id="rId8"/>
    <p:sldId id="329" r:id="rId9"/>
    <p:sldId id="330" r:id="rId10"/>
    <p:sldId id="325" r:id="rId11"/>
    <p:sldId id="331" r:id="rId12"/>
    <p:sldId id="313" r:id="rId13"/>
    <p:sldId id="311" r:id="rId14"/>
    <p:sldId id="312" r:id="rId15"/>
    <p:sldId id="332" r:id="rId16"/>
    <p:sldId id="315" r:id="rId17"/>
    <p:sldId id="326" r:id="rId18"/>
    <p:sldId id="327" r:id="rId19"/>
    <p:sldId id="333" r:id="rId20"/>
    <p:sldId id="320" r:id="rId21"/>
    <p:sldId id="334" r:id="rId22"/>
    <p:sldId id="335" r:id="rId23"/>
    <p:sldId id="336" r:id="rId24"/>
    <p:sldId id="337" r:id="rId25"/>
    <p:sldId id="338" r:id="rId26"/>
    <p:sldId id="339" r:id="rId27"/>
    <p:sldId id="319" r:id="rId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9" d="100"/>
          <a:sy n="69" d="100"/>
        </p:scale>
        <p:origin x="524"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1B37B-1F39-4554-99CD-350CABDF2B23}" type="datetimeFigureOut">
              <a:rPr lang="en-US" smtClean="0"/>
              <a:t>8/17/2020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74E13-11F1-4F80-99EA-C90D6F3A6EC8}" type="slidenum">
              <a:rPr lang="en-US" smtClean="0"/>
              <a:t>‹#›</a:t>
            </a:fld>
            <a:endParaRPr lang="en-US"/>
          </a:p>
        </p:txBody>
      </p:sp>
    </p:spTree>
    <p:extLst>
      <p:ext uri="{BB962C8B-B14F-4D97-AF65-F5344CB8AC3E}">
        <p14:creationId xmlns:p14="http://schemas.microsoft.com/office/powerpoint/2010/main" val="402772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58363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123288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92605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5769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53C218-5241-4981-9EBC-9EAD86E5388E}" type="datetimeFigureOut">
              <a:rPr lang="en-US" smtClean="0"/>
              <a:t>8/17/2020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721357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53C218-5241-4981-9EBC-9EAD86E5388E}"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99518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3C218-5241-4981-9EBC-9EAD86E5388E}" type="datetimeFigureOut">
              <a:rPr lang="en-US" smtClean="0"/>
              <a:t>8/17/2020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30599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53C218-5241-4981-9EBC-9EAD86E5388E}" type="datetimeFigureOut">
              <a:rPr lang="en-US" smtClean="0"/>
              <a:t>8/17/2020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54019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C218-5241-4981-9EBC-9EAD86E5388E}" type="datetimeFigureOut">
              <a:rPr lang="en-US" smtClean="0"/>
              <a:t>8/17/2020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87333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428766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8/17/2020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15743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3C218-5241-4981-9EBC-9EAD86E5388E}" type="datetimeFigureOut">
              <a:rPr lang="en-US" smtClean="0"/>
              <a:t>8/17/2020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CA6EB-0471-4427-BF51-F4615611A94B}" type="slidenum">
              <a:rPr lang="en-US" smtClean="0"/>
              <a:t>‹#›</a:t>
            </a:fld>
            <a:endParaRPr lang="en-US"/>
          </a:p>
        </p:txBody>
      </p:sp>
    </p:spTree>
    <p:extLst>
      <p:ext uri="{BB962C8B-B14F-4D97-AF65-F5344CB8AC3E}">
        <p14:creationId xmlns:p14="http://schemas.microsoft.com/office/powerpoint/2010/main" val="422719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2" Type="http://schemas.openxmlformats.org/officeDocument/2006/relationships/hyperlink" Target="http://rosalind.info/problems/grph/" TargetMode="Externa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hyperlink" Target="http://rosalind.info/glossary/fasta-format/" TargetMode="External"/><Relationship Id="rId3" Type="http://schemas.openxmlformats.org/officeDocument/2006/relationships/hyperlink" Target="http://rosalind.info/glossary/superstring/" TargetMode="External"/><Relationship Id="rId7" Type="http://schemas.openxmlformats.org/officeDocument/2006/relationships/hyperlink" Target="http://rosalind.info/glossary/kbp/" TargetMode="External"/><Relationship Id="rId2" Type="http://schemas.openxmlformats.org/officeDocument/2006/relationships/hyperlink" Target="http://rosalind.info/problems/long/" TargetMode="External"/><Relationship Id="rId1" Type="http://schemas.openxmlformats.org/officeDocument/2006/relationships/slideLayout" Target="../slideLayouts/slideLayout7.xml"/><Relationship Id="rId6" Type="http://schemas.openxmlformats.org/officeDocument/2006/relationships/hyperlink" Target="http://rosalind.info/glossary/dna-string/" TargetMode="External"/><Relationship Id="rId5" Type="http://schemas.openxmlformats.org/officeDocument/2006/relationships/hyperlink" Target="http://rosalind.info/glossary/chromosome/" TargetMode="External"/><Relationship Id="rId4" Type="http://schemas.openxmlformats.org/officeDocument/2006/relationships/hyperlink" Target="http://rosalind.info/glossary/parsimony/" TargetMode="External"/><Relationship Id="rId9" Type="http://schemas.openxmlformats.org/officeDocument/2006/relationships/hyperlink" Target="http://rosalind.info/glossary/strand/"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rosalind.info/problems/corr/"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rosalind.info/problems/prot/" TargetMode="External"/><Relationship Id="rId2" Type="http://schemas.openxmlformats.org/officeDocument/2006/relationships/hyperlink" Target="http://rosalind.info/problems/subs/" TargetMode="Externa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6.xml"/><Relationship Id="rId6" Type="http://schemas.openxmlformats.org/officeDocument/2006/relationships/hyperlink" Target="http://www.bioinformatics.org/JaMBW/2/3/TranslationTables.html#SG1" TargetMode="External"/><Relationship Id="rId5" Type="http://schemas.openxmlformats.org/officeDocument/2006/relationships/hyperlink" Target="http://rosalind.info/problems/orfr/" TargetMode="External"/><Relationship Id="rId4" Type="http://schemas.openxmlformats.org/officeDocument/2006/relationships/hyperlink" Target="http://rosalind.info/problems/orf/" TargetMode="External"/></Relationships>
</file>

<file path=ppt/slides/_rels/slide2.xml.rels><?xml version="1.0" encoding="UTF-8" standalone="yes"?>
<Relationships xmlns="http://schemas.openxmlformats.org/package/2006/relationships"><Relationship Id="rId3" Type="http://schemas.openxmlformats.org/officeDocument/2006/relationships/hyperlink" Target="https://www.ncbi.nlm.nih.gov/sra/SRX8430549%5baccn%5d" TargetMode="External"/><Relationship Id="rId2" Type="http://schemas.openxmlformats.org/officeDocument/2006/relationships/hyperlink" Target="https://www.ncbi.nlm.nih.gov/sra" TargetMode="External"/><Relationship Id="rId1" Type="http://schemas.openxmlformats.org/officeDocument/2006/relationships/slideLayout" Target="../slideLayouts/slideLayout6.xml"/><Relationship Id="rId6" Type="http://schemas.openxmlformats.org/officeDocument/2006/relationships/hyperlink" Target="https://usegalaxy.org/" TargetMode="External"/><Relationship Id="rId5" Type="http://schemas.openxmlformats.org/officeDocument/2006/relationships/image" Target="../media/image1.png"/><Relationship Id="rId4" Type="http://schemas.openxmlformats.org/officeDocument/2006/relationships/hyperlink" Target="https://github.com/ncbi/sra-tools/wiki/02.-Installing-SRA-Toolkit"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hyperlink" Target="https://doi.org/10.1093/bioinformatics/btaa441" TargetMode="Externa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Layout" Target="../slideLayouts/slideLayout7.xml"/><Relationship Id="rId4" Type="http://schemas.openxmlformats.org/officeDocument/2006/relationships/hyperlink" Target="http://rosalind.info/problems/hamm/"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
            </a:r>
            <a:br>
              <a:rPr lang="en-GB" dirty="0" smtClean="0"/>
            </a:br>
            <a:r>
              <a:rPr lang="en-GB" dirty="0" smtClean="0"/>
              <a:t>Meeting </a:t>
            </a:r>
            <a:r>
              <a:rPr lang="x-none" smtClean="0"/>
              <a:t>#</a:t>
            </a:r>
            <a:r>
              <a:rPr lang="en-GB" dirty="0" smtClean="0"/>
              <a:t>4 </a:t>
            </a:r>
            <a:br>
              <a:rPr lang="en-GB" dirty="0" smtClean="0"/>
            </a:br>
            <a:r>
              <a:rPr lang="en-GB" dirty="0" smtClean="0"/>
              <a:t>Meeting #3 </a:t>
            </a:r>
            <a:r>
              <a:rPr lang="x-none" smtClean="0"/>
              <a:t>(continued</a:t>
            </a:r>
            <a:r>
              <a:rPr lang="x-none" dirty="0" smtClean="0"/>
              <a:t>)</a:t>
            </a:r>
            <a:endParaRPr lang="en-US" dirty="0"/>
          </a:p>
        </p:txBody>
      </p:sp>
      <p:sp>
        <p:nvSpPr>
          <p:cNvPr id="3" name="Subtitle 2"/>
          <p:cNvSpPr>
            <a:spLocks noGrp="1"/>
          </p:cNvSpPr>
          <p:nvPr>
            <p:ph type="subTitle" idx="1"/>
          </p:nvPr>
        </p:nvSpPr>
        <p:spPr/>
        <p:txBody>
          <a:bodyPr>
            <a:normAutofit/>
          </a:bodyPr>
          <a:lstStyle/>
          <a:p>
            <a:pPr marL="342900" indent="-342900">
              <a:buFontTx/>
              <a:buChar char="-"/>
            </a:pPr>
            <a:r>
              <a:rPr lang="x-none" dirty="0" smtClean="0"/>
              <a:t>Quality control (continued)</a:t>
            </a:r>
            <a:endParaRPr lang="en-US" dirty="0" smtClean="0"/>
          </a:p>
        </p:txBody>
      </p:sp>
    </p:spTree>
    <p:extLst>
      <p:ext uri="{BB962C8B-B14F-4D97-AF65-F5344CB8AC3E}">
        <p14:creationId xmlns:p14="http://schemas.microsoft.com/office/powerpoint/2010/main" val="151579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668774" cy="609659"/>
          </a:xfrm>
        </p:spPr>
        <p:txBody>
          <a:bodyPr>
            <a:normAutofit fontScale="90000"/>
          </a:bodyPr>
          <a:lstStyle/>
          <a:p>
            <a:r>
              <a:rPr lang="en-US" dirty="0" smtClean="0"/>
              <a:t>Overlap layout consensus (OLC) approach</a:t>
            </a:r>
            <a:endParaRPr 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7187" y="1225132"/>
            <a:ext cx="4013485" cy="2510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t="18842"/>
          <a:stretch/>
        </p:blipFill>
        <p:spPr bwMode="auto">
          <a:xfrm>
            <a:off x="427187" y="3796541"/>
            <a:ext cx="4660602" cy="28761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5840" y="1119433"/>
            <a:ext cx="4557398" cy="3244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t="32968"/>
          <a:stretch/>
        </p:blipFill>
        <p:spPr bwMode="auto">
          <a:xfrm>
            <a:off x="6035840" y="4425352"/>
            <a:ext cx="4627973" cy="23457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210059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9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10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490" y="104326"/>
            <a:ext cx="3552960" cy="646331"/>
          </a:xfrm>
          <a:prstGeom prst="rect">
            <a:avLst/>
          </a:prstGeom>
          <a:solidFill>
            <a:schemeClr val="accent2">
              <a:lumMod val="40000"/>
              <a:lumOff val="60000"/>
            </a:schemeClr>
          </a:solidFill>
        </p:spPr>
        <p:txBody>
          <a:bodyPr wrap="none">
            <a:spAutoFit/>
          </a:bodyPr>
          <a:lstStyle/>
          <a:p>
            <a:r>
              <a:rPr lang="en-GB" dirty="0" smtClean="0">
                <a:solidFill>
                  <a:srgbClr val="333333"/>
                </a:solidFill>
                <a:latin typeface="Helvetica Neue"/>
              </a:rPr>
              <a:t>Overlap graphs</a:t>
            </a:r>
          </a:p>
          <a:p>
            <a:r>
              <a:rPr lang="en-US" dirty="0">
                <a:hlinkClick r:id="rId2"/>
              </a:rPr>
              <a:t>http://rosalind.info/problems/grph/</a:t>
            </a:r>
            <a:endParaRPr lang="en-GB" b="0" i="0" dirty="0">
              <a:solidFill>
                <a:srgbClr val="333333"/>
              </a:solidFill>
              <a:effectLst/>
              <a:latin typeface="Helvetica Neue"/>
            </a:endParaRPr>
          </a:p>
        </p:txBody>
      </p:sp>
      <p:sp>
        <p:nvSpPr>
          <p:cNvPr id="3" name="Rectangle 1"/>
          <p:cNvSpPr>
            <a:spLocks noChangeArrowheads="1"/>
          </p:cNvSpPr>
          <p:nvPr/>
        </p:nvSpPr>
        <p:spPr bwMode="auto">
          <a:xfrm>
            <a:off x="441490" y="917203"/>
            <a:ext cx="10641377" cy="5436085"/>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333333"/>
                </a:solidFill>
                <a:effectLst/>
                <a:latin typeface="Helvetica Neue"/>
              </a:rPr>
              <a:t>Problem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dirty="0" smtClean="0">
              <a:ln>
                <a:noFill/>
              </a:ln>
              <a:solidFill>
                <a:srgbClr val="333333"/>
              </a:solidFill>
              <a:effectLst/>
              <a:latin typeface="Helvetica Neue"/>
            </a:endParaRPr>
          </a:p>
          <a:p>
            <a:pPr lvl="0"/>
            <a:r>
              <a:rPr lang="en-US" altLang="en-US" sz="1050" dirty="0">
                <a:solidFill>
                  <a:srgbClr val="333333"/>
                </a:solidFill>
                <a:latin typeface="Helvetica Neue"/>
              </a:rPr>
              <a:t>A graph whose nodes have all been labeled can be represented by an adjacency list, in which each row of the list contains the two node labels corresponding to a unique edge</a:t>
            </a:r>
            <a:r>
              <a:rPr lang="en-US" altLang="en-US" sz="1050" dirty="0" smtClean="0">
                <a:solidFill>
                  <a:srgbClr val="333333"/>
                </a:solidFill>
                <a:latin typeface="Helvetica Neue"/>
              </a:rPr>
              <a:t>. </a:t>
            </a:r>
            <a:endParaRPr lang="en-US" altLang="en-US" sz="1050" dirty="0">
              <a:solidFill>
                <a:srgbClr val="333333"/>
              </a:solidFill>
              <a:latin typeface="Helvetica Neue"/>
            </a:endParaRPr>
          </a:p>
          <a:p>
            <a:pPr lvl="0"/>
            <a:r>
              <a:rPr lang="en-US" altLang="en-US" sz="1050" dirty="0">
                <a:solidFill>
                  <a:srgbClr val="333333"/>
                </a:solidFill>
                <a:latin typeface="Helvetica Neue"/>
              </a:rPr>
              <a:t>A directed graph (or digraph) is a graph containing directed edges, each of which has an orientation. That is, a directed edge is represented by an arrow instead of a line segment; the starting and ending nodes of an edge form its tail and head, respectively. The directed edge with tail v and head w is represented by (</a:t>
            </a:r>
            <a:r>
              <a:rPr lang="en-US" altLang="en-US" sz="1050" dirty="0" err="1">
                <a:solidFill>
                  <a:srgbClr val="333333"/>
                </a:solidFill>
                <a:latin typeface="Helvetica Neue"/>
              </a:rPr>
              <a:t>v,w</a:t>
            </a:r>
            <a:r>
              <a:rPr lang="en-US" altLang="en-US" sz="1050" dirty="0">
                <a:solidFill>
                  <a:srgbClr val="333333"/>
                </a:solidFill>
                <a:latin typeface="Helvetica Neue"/>
              </a:rPr>
              <a:t>) (but not by (</a:t>
            </a:r>
            <a:r>
              <a:rPr lang="en-US" altLang="en-US" sz="1050" dirty="0" err="1">
                <a:solidFill>
                  <a:srgbClr val="333333"/>
                </a:solidFill>
                <a:latin typeface="Helvetica Neue"/>
              </a:rPr>
              <a:t>w,v</a:t>
            </a:r>
            <a:r>
              <a:rPr lang="en-US" altLang="en-US" sz="1050" dirty="0">
                <a:solidFill>
                  <a:srgbClr val="333333"/>
                </a:solidFill>
                <a:latin typeface="Helvetica Neue"/>
              </a:rPr>
              <a:t>)). A directed loop is a directed edge of the form (</a:t>
            </a:r>
            <a:r>
              <a:rPr lang="en-US" altLang="en-US" sz="1050" dirty="0" err="1">
                <a:solidFill>
                  <a:srgbClr val="333333"/>
                </a:solidFill>
                <a:latin typeface="Helvetica Neue"/>
              </a:rPr>
              <a:t>v,v</a:t>
            </a:r>
            <a:r>
              <a:rPr lang="en-US" altLang="en-US" sz="1050" dirty="0" smtClean="0">
                <a:solidFill>
                  <a:srgbClr val="333333"/>
                </a:solidFill>
                <a:latin typeface="Helvetica Neue"/>
              </a:rPr>
              <a:t>).</a:t>
            </a:r>
            <a:endParaRPr lang="en-US" altLang="en-US" sz="1050" dirty="0">
              <a:solidFill>
                <a:srgbClr val="333333"/>
              </a:solidFill>
              <a:latin typeface="Helvetica Neue"/>
            </a:endParaRPr>
          </a:p>
          <a:p>
            <a:pPr lvl="0"/>
            <a:r>
              <a:rPr lang="en-US" altLang="en-US" sz="1050" dirty="0">
                <a:solidFill>
                  <a:srgbClr val="333333"/>
                </a:solidFill>
                <a:latin typeface="Helvetica Neue"/>
              </a:rPr>
              <a:t>For a collection of strings and a positive integer k, the overlap graph for the strings is a directed graph Ok in which each string is represented by a node, and string s is connected to string t with a directed edge when there is a length k suffix of s that matches a length k prefix of t, as long as </a:t>
            </a:r>
            <a:r>
              <a:rPr lang="en-US" altLang="en-US" sz="1050" dirty="0" err="1">
                <a:solidFill>
                  <a:srgbClr val="333333"/>
                </a:solidFill>
                <a:latin typeface="Helvetica Neue"/>
              </a:rPr>
              <a:t>s≠t</a:t>
            </a:r>
            <a:r>
              <a:rPr lang="en-US" altLang="en-US" sz="1050" dirty="0">
                <a:solidFill>
                  <a:srgbClr val="333333"/>
                </a:solidFill>
                <a:latin typeface="Helvetica Neue"/>
              </a:rPr>
              <a:t>; we demand </a:t>
            </a:r>
            <a:r>
              <a:rPr lang="en-US" altLang="en-US" sz="1050" dirty="0" err="1">
                <a:solidFill>
                  <a:srgbClr val="333333"/>
                </a:solidFill>
                <a:latin typeface="Helvetica Neue"/>
              </a:rPr>
              <a:t>s≠t</a:t>
            </a:r>
            <a:r>
              <a:rPr lang="en-US" altLang="en-US" sz="1050" dirty="0">
                <a:solidFill>
                  <a:srgbClr val="333333"/>
                </a:solidFill>
                <a:latin typeface="Helvetica Neue"/>
              </a:rPr>
              <a:t> to prevent directed loops in the overlap graph (although directed cycles may be present</a:t>
            </a:r>
            <a:r>
              <a:rPr lang="en-US" altLang="en-US" sz="1050" dirty="0" smtClean="0">
                <a:solidFill>
                  <a:srgbClr val="333333"/>
                </a:solidFill>
                <a:latin typeface="Helvetica Neue"/>
              </a:rPr>
              <a:t>).</a:t>
            </a:r>
          </a:p>
          <a:p>
            <a:pPr lvl="0"/>
            <a:endParaRPr kumimoji="0" lang="en-US" altLang="en-US" sz="1400" b="1" i="0" u="none" strike="noStrike" cap="none" normalizeH="0" baseline="0" dirty="0" smtClean="0">
              <a:ln>
                <a:noFill/>
              </a:ln>
              <a:solidFill>
                <a:srgbClr val="46A546"/>
              </a:solidFill>
              <a:effectLst/>
              <a:latin typeface="Helvetica Neue"/>
            </a:endParaRPr>
          </a:p>
          <a:p>
            <a:pPr lvl="0"/>
            <a:r>
              <a:rPr kumimoji="0" lang="en-US" altLang="en-US" sz="1400" b="1" i="0" u="none" strike="noStrike" cap="none" normalizeH="0" baseline="0" dirty="0" err="1" smtClean="0">
                <a:ln>
                  <a:noFill/>
                </a:ln>
                <a:solidFill>
                  <a:srgbClr val="46A546"/>
                </a:solidFill>
                <a:effectLst/>
                <a:latin typeface="Helvetica Neue"/>
              </a:rPr>
              <a:t>Given:</a:t>
            </a:r>
            <a:r>
              <a:rPr lang="en-US" altLang="en-US" sz="1050" dirty="0" err="1">
                <a:solidFill>
                  <a:srgbClr val="333333"/>
                </a:solidFill>
                <a:latin typeface="Helvetica Neue"/>
              </a:rPr>
              <a:t>A</a:t>
            </a:r>
            <a:r>
              <a:rPr lang="en-US" altLang="en-US" sz="1050" dirty="0">
                <a:solidFill>
                  <a:srgbClr val="333333"/>
                </a:solidFill>
                <a:latin typeface="Helvetica Neue"/>
              </a:rPr>
              <a:t> collection of DNA strings in FASTA format having total length at most 10 </a:t>
            </a:r>
            <a:r>
              <a:rPr lang="en-US" altLang="en-US" sz="1050" dirty="0" err="1">
                <a:solidFill>
                  <a:srgbClr val="333333"/>
                </a:solidFill>
                <a:latin typeface="Helvetica Neue"/>
              </a:rPr>
              <a:t>kbp</a:t>
            </a:r>
            <a:r>
              <a:rPr lang="en-US" altLang="en-US" sz="1050" dirty="0">
                <a:solidFill>
                  <a:srgbClr val="333333"/>
                </a:solidFill>
                <a:latin typeface="Helvetica Neue"/>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1" i="0" u="none" strike="noStrike" cap="none" normalizeH="0" baseline="0" dirty="0" smtClean="0">
              <a:ln>
                <a:noFill/>
              </a:ln>
              <a:solidFill>
                <a:srgbClr val="46A546"/>
              </a:solidFill>
              <a:effectLst/>
              <a:latin typeface="Helvetica Neue"/>
            </a:endParaRPr>
          </a:p>
          <a:p>
            <a:pPr lvl="0"/>
            <a:r>
              <a:rPr kumimoji="0" lang="en-US" altLang="en-US" sz="1400" b="1" i="0" u="none" strike="noStrike" cap="none" normalizeH="0" baseline="0" dirty="0" smtClean="0">
                <a:ln>
                  <a:noFill/>
                </a:ln>
                <a:solidFill>
                  <a:srgbClr val="46A546"/>
                </a:solidFill>
                <a:effectLst/>
                <a:latin typeface="Helvetica Neue"/>
              </a:rPr>
              <a:t>Return:</a:t>
            </a:r>
            <a:r>
              <a:rPr kumimoji="0" lang="en-US" altLang="en-US" sz="1050" b="0" i="0" u="none" strike="noStrike" cap="none" normalizeH="0" baseline="0" dirty="0" smtClean="0">
                <a:ln>
                  <a:noFill/>
                </a:ln>
                <a:solidFill>
                  <a:srgbClr val="333333"/>
                </a:solidFill>
                <a:effectLst/>
                <a:latin typeface="Helvetica Neue"/>
              </a:rPr>
              <a:t> </a:t>
            </a:r>
            <a:r>
              <a:rPr lang="en-US" altLang="en-US" sz="1050" dirty="0">
                <a:solidFill>
                  <a:srgbClr val="333333"/>
                </a:solidFill>
                <a:latin typeface="Helvetica Neue"/>
              </a:rPr>
              <a:t>The adjacency list corresponding to O3. You may return edges in any order</a:t>
            </a:r>
            <a:r>
              <a:rPr lang="en-US" altLang="en-US" sz="1050" dirty="0" smtClean="0">
                <a:solidFill>
                  <a:srgbClr val="333333"/>
                </a:solidFill>
                <a:latin typeface="Helvetica Neue"/>
              </a:rPr>
              <a:t>.</a:t>
            </a:r>
          </a:p>
          <a:p>
            <a:pPr lvl="0"/>
            <a:endParaRPr kumimoji="0" lang="en-US" altLang="en-US" sz="1400"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333333"/>
                </a:solidFill>
                <a:effectLst/>
                <a:latin typeface="Helvetica Neue"/>
              </a:rPr>
              <a:t>Sample Dataset</a:t>
            </a:r>
          </a:p>
          <a:p>
            <a:pPr lvl="0"/>
            <a:r>
              <a:rPr lang="en-US" altLang="en-US" sz="1100" dirty="0">
                <a:solidFill>
                  <a:srgbClr val="333333"/>
                </a:solidFill>
                <a:latin typeface="Courier New" pitchFamily="49" charset="0"/>
                <a:cs typeface="Courier New" pitchFamily="49" charset="0"/>
              </a:rPr>
              <a:t>&gt;Rosalind_0498</a:t>
            </a:r>
          </a:p>
          <a:p>
            <a:pPr lvl="0"/>
            <a:r>
              <a:rPr lang="en-US" altLang="en-US" sz="1100" dirty="0">
                <a:solidFill>
                  <a:srgbClr val="333333"/>
                </a:solidFill>
                <a:latin typeface="Courier New" pitchFamily="49" charset="0"/>
                <a:cs typeface="Courier New" pitchFamily="49" charset="0"/>
              </a:rPr>
              <a:t>AAATAAA</a:t>
            </a:r>
          </a:p>
          <a:p>
            <a:pPr lvl="0"/>
            <a:r>
              <a:rPr lang="en-US" altLang="en-US" sz="1100" dirty="0">
                <a:solidFill>
                  <a:srgbClr val="333333"/>
                </a:solidFill>
                <a:latin typeface="Courier New" pitchFamily="49" charset="0"/>
                <a:cs typeface="Courier New" pitchFamily="49" charset="0"/>
              </a:rPr>
              <a:t>&gt;Rosalind_2391</a:t>
            </a:r>
          </a:p>
          <a:p>
            <a:pPr lvl="0"/>
            <a:r>
              <a:rPr lang="en-US" altLang="en-US" sz="1100" dirty="0">
                <a:solidFill>
                  <a:srgbClr val="333333"/>
                </a:solidFill>
                <a:latin typeface="Courier New" pitchFamily="49" charset="0"/>
                <a:cs typeface="Courier New" pitchFamily="49" charset="0"/>
              </a:rPr>
              <a:t>AAATTTT</a:t>
            </a:r>
          </a:p>
          <a:p>
            <a:pPr lvl="0"/>
            <a:r>
              <a:rPr lang="en-US" altLang="en-US" sz="1100" dirty="0">
                <a:solidFill>
                  <a:srgbClr val="333333"/>
                </a:solidFill>
                <a:latin typeface="Courier New" pitchFamily="49" charset="0"/>
                <a:cs typeface="Courier New" pitchFamily="49" charset="0"/>
              </a:rPr>
              <a:t>&gt;Rosalind_2323</a:t>
            </a:r>
          </a:p>
          <a:p>
            <a:pPr lvl="0"/>
            <a:r>
              <a:rPr lang="en-US" altLang="en-US" sz="1100" dirty="0">
                <a:solidFill>
                  <a:srgbClr val="333333"/>
                </a:solidFill>
                <a:latin typeface="Courier New" pitchFamily="49" charset="0"/>
                <a:cs typeface="Courier New" pitchFamily="49" charset="0"/>
              </a:rPr>
              <a:t>TTTTCCC</a:t>
            </a:r>
          </a:p>
          <a:p>
            <a:pPr lvl="0"/>
            <a:r>
              <a:rPr lang="en-US" altLang="en-US" sz="1100" dirty="0">
                <a:solidFill>
                  <a:srgbClr val="333333"/>
                </a:solidFill>
                <a:latin typeface="Courier New" pitchFamily="49" charset="0"/>
                <a:cs typeface="Courier New" pitchFamily="49" charset="0"/>
              </a:rPr>
              <a:t>&gt;Rosalind_0442</a:t>
            </a:r>
          </a:p>
          <a:p>
            <a:pPr lvl="0"/>
            <a:r>
              <a:rPr lang="en-US" altLang="en-US" sz="1100" dirty="0">
                <a:solidFill>
                  <a:srgbClr val="333333"/>
                </a:solidFill>
                <a:latin typeface="Courier New" pitchFamily="49" charset="0"/>
                <a:cs typeface="Courier New" pitchFamily="49" charset="0"/>
              </a:rPr>
              <a:t>AAATCCC</a:t>
            </a:r>
          </a:p>
          <a:p>
            <a:pPr lvl="0"/>
            <a:r>
              <a:rPr lang="en-US" altLang="en-US" sz="1100" dirty="0">
                <a:solidFill>
                  <a:srgbClr val="333333"/>
                </a:solidFill>
                <a:latin typeface="Courier New" pitchFamily="49" charset="0"/>
                <a:cs typeface="Courier New" pitchFamily="49" charset="0"/>
              </a:rPr>
              <a:t>&gt;Rosalind_5013</a:t>
            </a:r>
          </a:p>
          <a:p>
            <a:pPr lvl="0"/>
            <a:r>
              <a:rPr lang="en-US" altLang="en-US" sz="1100" dirty="0" smtClean="0">
                <a:solidFill>
                  <a:srgbClr val="333333"/>
                </a:solidFill>
                <a:latin typeface="Courier New" pitchFamily="49" charset="0"/>
                <a:cs typeface="Courier New" pitchFamily="49" charset="0"/>
              </a:rPr>
              <a:t>GGGTGGG</a:t>
            </a:r>
          </a:p>
          <a:p>
            <a:pPr lvl="0"/>
            <a:endParaRPr lang="en-US" altLang="en-US" sz="1100" dirty="0">
              <a:solidFill>
                <a:srgbClr val="333333"/>
              </a:solidFill>
              <a:latin typeface="Courier New" pitchFamily="49" charset="0"/>
              <a:cs typeface="Courier New"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1" i="0" u="none" strike="noStrike" cap="none" normalizeH="0" baseline="0" dirty="0" smtClean="0">
                <a:ln>
                  <a:noFill/>
                </a:ln>
                <a:solidFill>
                  <a:srgbClr val="333333"/>
                </a:solidFill>
                <a:effectLst/>
                <a:latin typeface="Helvetica Neue"/>
              </a:rPr>
              <a:t>Sample Output</a:t>
            </a:r>
          </a:p>
          <a:p>
            <a:pPr lvl="0"/>
            <a:r>
              <a:rPr lang="en-US" altLang="en-US" sz="1100" dirty="0">
                <a:solidFill>
                  <a:srgbClr val="000000"/>
                </a:solidFill>
                <a:latin typeface="Courier New" pitchFamily="49" charset="0"/>
                <a:cs typeface="Courier New" pitchFamily="49" charset="0"/>
              </a:rPr>
              <a:t>Rosalind_0498 Rosalind_2391</a:t>
            </a:r>
          </a:p>
          <a:p>
            <a:pPr lvl="0"/>
            <a:r>
              <a:rPr lang="en-US" altLang="en-US" sz="1100" dirty="0">
                <a:solidFill>
                  <a:srgbClr val="000000"/>
                </a:solidFill>
                <a:latin typeface="Courier New" pitchFamily="49" charset="0"/>
                <a:cs typeface="Courier New" pitchFamily="49" charset="0"/>
              </a:rPr>
              <a:t>Rosalind_0498 Rosalind_0442</a:t>
            </a:r>
          </a:p>
          <a:p>
            <a:pPr lvl="0"/>
            <a:r>
              <a:rPr lang="en-US" altLang="en-US" sz="1100" dirty="0">
                <a:solidFill>
                  <a:srgbClr val="000000"/>
                </a:solidFill>
                <a:latin typeface="Courier New" pitchFamily="49" charset="0"/>
                <a:cs typeface="Courier New" pitchFamily="49" charset="0"/>
              </a:rPr>
              <a:t>Rosalind_2391 Rosalind_2323</a:t>
            </a:r>
            <a:endParaRPr kumimoji="0" lang="en-US" altLang="en-US" sz="2400" i="0" u="none" strike="noStrike" cap="none" normalizeH="0" baseline="0" dirty="0" smtClean="0">
              <a:ln>
                <a:noFill/>
              </a:ln>
              <a:solidFill>
                <a:schemeClr val="tx1"/>
              </a:solidFill>
              <a:effectLst/>
              <a:latin typeface="Courier New" pitchFamily="49" charset="0"/>
              <a:cs typeface="Courier New" pitchFamily="49" charset="0"/>
            </a:endParaRPr>
          </a:p>
        </p:txBody>
      </p:sp>
    </p:spTree>
    <p:extLst>
      <p:ext uri="{BB962C8B-B14F-4D97-AF65-F5344CB8AC3E}">
        <p14:creationId xmlns:p14="http://schemas.microsoft.com/office/powerpoint/2010/main" val="252777315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441490" y="416467"/>
            <a:ext cx="4596195" cy="646331"/>
          </a:xfrm>
          <a:prstGeom prst="rect">
            <a:avLst/>
          </a:prstGeom>
          <a:solidFill>
            <a:schemeClr val="accent2">
              <a:lumMod val="40000"/>
              <a:lumOff val="60000"/>
            </a:schemeClr>
          </a:solidFill>
        </p:spPr>
        <p:txBody>
          <a:bodyPr wrap="none">
            <a:spAutoFit/>
          </a:bodyPr>
          <a:lstStyle/>
          <a:p>
            <a:r>
              <a:rPr lang="en-GB" dirty="0" smtClean="0">
                <a:solidFill>
                  <a:srgbClr val="333333"/>
                </a:solidFill>
                <a:latin typeface="Helvetica Neue"/>
              </a:rPr>
              <a:t>Genome Assembly as Shortest Superstring</a:t>
            </a:r>
          </a:p>
          <a:p>
            <a:r>
              <a:rPr lang="en-US" dirty="0" smtClean="0">
                <a:hlinkClick r:id="rId2"/>
              </a:rPr>
              <a:t>http://rosalind.info/problems/long/</a:t>
            </a:r>
            <a:endParaRPr lang="en-GB" b="0" i="0" dirty="0">
              <a:solidFill>
                <a:srgbClr val="333333"/>
              </a:solidFill>
              <a:effectLst/>
              <a:latin typeface="Helvetica Neue"/>
            </a:endParaRPr>
          </a:p>
        </p:txBody>
      </p:sp>
      <p:sp>
        <p:nvSpPr>
          <p:cNvPr id="3" name="Rectangle 1"/>
          <p:cNvSpPr>
            <a:spLocks noChangeArrowheads="1"/>
          </p:cNvSpPr>
          <p:nvPr/>
        </p:nvSpPr>
        <p:spPr bwMode="auto">
          <a:xfrm>
            <a:off x="441490" y="1233583"/>
            <a:ext cx="10641377" cy="5389919"/>
          </a:xfrm>
          <a:prstGeom prst="rect">
            <a:avLst/>
          </a:prstGeom>
          <a:solidFill>
            <a:srgbClr val="F5F5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5713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333333"/>
                </a:solidFill>
                <a:effectLst/>
                <a:latin typeface="Helvetica Neue"/>
              </a:rPr>
              <a:t>Problem</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Helvetica Neue"/>
              </a:rPr>
              <a:t>For a collection of strings, a larger string containing every one of the smaller strings as a substring is called a </a:t>
            </a:r>
            <a:r>
              <a:rPr kumimoji="0" lang="en-US" altLang="en-US" sz="1100" b="1" i="0" u="none" strike="noStrike" cap="none" normalizeH="0" baseline="0" dirty="0" smtClean="0">
                <a:ln>
                  <a:noFill/>
                </a:ln>
                <a:solidFill>
                  <a:srgbClr val="0088CC"/>
                </a:solidFill>
                <a:effectLst/>
                <a:latin typeface="Helvetica Neue"/>
                <a:hlinkClick r:id="rId3"/>
              </a:rPr>
              <a:t>superstring</a:t>
            </a:r>
            <a:r>
              <a:rPr kumimoji="0" lang="en-US" altLang="en-US" sz="1100" b="0" i="0" u="none" strike="noStrike" cap="none" normalizeH="0" baseline="0" dirty="0" smtClean="0">
                <a:ln>
                  <a:noFill/>
                </a:ln>
                <a:solidFill>
                  <a:srgbClr val="333333"/>
                </a:solidFill>
                <a:effectLst/>
                <a:latin typeface="Helvetica Neue"/>
              </a:rPr>
              <a:t>.</a:t>
            </a:r>
            <a:endParaRPr kumimoji="0" lang="en-US" altLang="en-US"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Helvetica Neue"/>
              </a:rPr>
              <a:t>By the assumption of </a:t>
            </a:r>
            <a:r>
              <a:rPr kumimoji="0" lang="en-US" altLang="en-US" sz="1100" b="0" i="0" u="none" strike="noStrike" cap="none" normalizeH="0" baseline="0" dirty="0" smtClean="0">
                <a:ln>
                  <a:noFill/>
                </a:ln>
                <a:solidFill>
                  <a:srgbClr val="0088CC"/>
                </a:solidFill>
                <a:effectLst/>
                <a:latin typeface="Helvetica Neue"/>
                <a:hlinkClick r:id="rId4"/>
              </a:rPr>
              <a:t>parsimony</a:t>
            </a:r>
            <a:r>
              <a:rPr kumimoji="0" lang="en-US" altLang="en-US" sz="1100" b="0" i="0" u="none" strike="noStrike" cap="none" normalizeH="0" baseline="0" dirty="0" smtClean="0">
                <a:ln>
                  <a:noFill/>
                </a:ln>
                <a:solidFill>
                  <a:srgbClr val="333333"/>
                </a:solidFill>
                <a:effectLst/>
                <a:latin typeface="Helvetica Neue"/>
              </a:rPr>
              <a:t>, a shortest possible superstring over a collection of reads serves as a candidate </a:t>
            </a:r>
            <a:r>
              <a:rPr kumimoji="0" lang="en-US" altLang="en-US" sz="1100" b="0" i="0" u="none" strike="noStrike" cap="none" normalizeH="0" baseline="0" dirty="0" smtClean="0">
                <a:ln>
                  <a:noFill/>
                </a:ln>
                <a:solidFill>
                  <a:srgbClr val="0088CC"/>
                </a:solidFill>
                <a:effectLst/>
                <a:latin typeface="Helvetica Neue"/>
                <a:hlinkClick r:id="rId5"/>
              </a:rPr>
              <a:t>chromosome</a:t>
            </a:r>
            <a:r>
              <a:rPr kumimoji="0" lang="en-US" altLang="en-US" sz="1100" b="0" i="0" u="none" strike="noStrike" cap="none" normalizeH="0" baseline="0" dirty="0" smtClean="0">
                <a:ln>
                  <a:noFill/>
                </a:ln>
                <a:solidFill>
                  <a:srgbClr val="333333"/>
                </a:solidFill>
                <a:effectLst/>
                <a:latin typeface="Helvetica Neue"/>
              </a:rPr>
              <a:t>.</a:t>
            </a:r>
            <a:endParaRPr kumimoji="0" lang="en-US" altLang="en-US"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46A546"/>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46A546"/>
                </a:solidFill>
                <a:effectLst/>
                <a:latin typeface="Helvetica Neue"/>
              </a:rPr>
              <a:t>Given:</a:t>
            </a:r>
            <a:r>
              <a:rPr kumimoji="0" lang="en-US" altLang="en-US" sz="1100" b="0" i="0" u="none" strike="noStrike" cap="none" normalizeH="0" baseline="0" dirty="0" smtClean="0">
                <a:ln>
                  <a:noFill/>
                </a:ln>
                <a:solidFill>
                  <a:srgbClr val="333333"/>
                </a:solidFill>
                <a:effectLst/>
                <a:latin typeface="Helvetica Neue"/>
              </a:rPr>
              <a:t> At most 50 </a:t>
            </a:r>
            <a:r>
              <a:rPr kumimoji="0" lang="en-US" altLang="en-US" sz="1100" b="0" i="0" u="none" strike="noStrike" cap="none" normalizeH="0" baseline="0" dirty="0" smtClean="0">
                <a:ln>
                  <a:noFill/>
                </a:ln>
                <a:solidFill>
                  <a:srgbClr val="0088CC"/>
                </a:solidFill>
                <a:effectLst/>
                <a:latin typeface="Helvetica Neue"/>
                <a:hlinkClick r:id="rId6"/>
              </a:rPr>
              <a:t>DNA strings</a:t>
            </a:r>
            <a:r>
              <a:rPr kumimoji="0" lang="en-US" altLang="en-US" sz="1100" b="0" i="0" u="none" strike="noStrike" cap="none" normalizeH="0" baseline="0" dirty="0" smtClean="0">
                <a:ln>
                  <a:noFill/>
                </a:ln>
                <a:solidFill>
                  <a:srgbClr val="333333"/>
                </a:solidFill>
                <a:effectLst/>
                <a:latin typeface="Helvetica Neue"/>
              </a:rPr>
              <a:t> of approximately equal length, not exceeding 1 </a:t>
            </a:r>
            <a:r>
              <a:rPr kumimoji="0" lang="en-US" altLang="en-US" sz="1100" b="0" i="0" u="none" strike="noStrike" cap="none" normalizeH="0" baseline="0" dirty="0" err="1" smtClean="0">
                <a:ln>
                  <a:noFill/>
                </a:ln>
                <a:solidFill>
                  <a:srgbClr val="0088CC"/>
                </a:solidFill>
                <a:effectLst/>
                <a:latin typeface="Helvetica Neue"/>
                <a:hlinkClick r:id="rId7"/>
              </a:rPr>
              <a:t>kbp</a:t>
            </a:r>
            <a:r>
              <a:rPr kumimoji="0" lang="en-US" altLang="en-US" sz="1100" b="0" i="0" u="none" strike="noStrike" cap="none" normalizeH="0" baseline="0" dirty="0" smtClean="0">
                <a:ln>
                  <a:noFill/>
                </a:ln>
                <a:solidFill>
                  <a:srgbClr val="333333"/>
                </a:solidFill>
                <a:effectLst/>
                <a:latin typeface="Helvetica Neue"/>
              </a:rPr>
              <a:t>, in </a:t>
            </a:r>
            <a:r>
              <a:rPr kumimoji="0" lang="en-US" altLang="en-US" sz="1100" b="0" i="0" u="none" strike="noStrike" cap="none" normalizeH="0" baseline="0" dirty="0" smtClean="0">
                <a:ln>
                  <a:noFill/>
                </a:ln>
                <a:solidFill>
                  <a:srgbClr val="0088CC"/>
                </a:solidFill>
                <a:effectLst/>
                <a:latin typeface="Helvetica Neue"/>
                <a:hlinkClick r:id="rId8"/>
              </a:rPr>
              <a:t>FASTA format</a:t>
            </a:r>
            <a:r>
              <a:rPr kumimoji="0" lang="en-US" altLang="en-US" sz="1100" b="0" i="0" u="none" strike="noStrike" cap="none" normalizeH="0" baseline="0" dirty="0" smtClean="0">
                <a:ln>
                  <a:noFill/>
                </a:ln>
                <a:solidFill>
                  <a:srgbClr val="333333"/>
                </a:solidFill>
                <a:effectLst/>
                <a:latin typeface="Helvetica Neue"/>
              </a:rPr>
              <a:t> (which represent reads deriving from the same </a:t>
            </a:r>
            <a:r>
              <a:rPr kumimoji="0" lang="en-US" altLang="en-US" sz="1100" b="0" i="0" u="none" strike="noStrike" cap="none" normalizeH="0" baseline="0" dirty="0" smtClean="0">
                <a:ln>
                  <a:noFill/>
                </a:ln>
                <a:solidFill>
                  <a:srgbClr val="0088CC"/>
                </a:solidFill>
                <a:effectLst/>
                <a:latin typeface="Helvetica Neue"/>
                <a:hlinkClick r:id="rId9"/>
              </a:rPr>
              <a:t>strand</a:t>
            </a:r>
            <a:r>
              <a:rPr kumimoji="0" lang="en-US" altLang="en-US" sz="1100" b="0" i="0" u="none" strike="noStrike" cap="none" normalizeH="0" baseline="0" dirty="0" smtClean="0">
                <a:ln>
                  <a:noFill/>
                </a:ln>
                <a:solidFill>
                  <a:srgbClr val="333333"/>
                </a:solidFill>
                <a:effectLst/>
                <a:latin typeface="Helvetica Neue"/>
              </a:rPr>
              <a:t> of a single linear chromosome).</a:t>
            </a:r>
            <a:endParaRPr kumimoji="0" lang="en-US" altLang="en-US"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0"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smtClean="0">
                <a:ln>
                  <a:noFill/>
                </a:ln>
                <a:solidFill>
                  <a:srgbClr val="333333"/>
                </a:solidFill>
                <a:effectLst/>
                <a:latin typeface="Helvetica Neue"/>
              </a:rPr>
              <a:t>The dataset is guaranteed to satisfy the following condition: there exists a unique way to reconstruct the entire chromosome from these reads by gluing together pairs of reads that overlap by more than half their length.</a:t>
            </a:r>
            <a:endParaRPr kumimoji="0" lang="en-US" altLang="en-US" sz="1050" b="0" i="0" u="none" strike="noStrike" cap="none" normalizeH="0" baseline="0" dirty="0" smtClean="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46A546"/>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46A546"/>
                </a:solidFill>
                <a:effectLst/>
                <a:latin typeface="Helvetica Neue"/>
              </a:rPr>
              <a:t>Return:</a:t>
            </a:r>
            <a:r>
              <a:rPr kumimoji="0" lang="en-US" altLang="en-US" sz="1100" b="0" i="0" u="none" strike="noStrike" cap="none" normalizeH="0" baseline="0" dirty="0" smtClean="0">
                <a:ln>
                  <a:noFill/>
                </a:ln>
                <a:solidFill>
                  <a:srgbClr val="333333"/>
                </a:solidFill>
                <a:effectLst/>
                <a:latin typeface="Helvetica Neue"/>
              </a:rPr>
              <a:t> A shortest superstring containing all the given strings (thus corresponding to a reconstructed chromosome).</a:t>
            </a:r>
            <a:endParaRPr kumimoji="0" lang="en-US" altLang="en-US"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333333"/>
                </a:solidFill>
                <a:effectLst/>
                <a:latin typeface="Helvetica Neue"/>
              </a:rPr>
              <a:t>Sample Dataset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&gt;Rosalind_56</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ATTAGACCTG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&gt;Rosalind_57</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CCTGCCGGAA</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&gt;Rosalind_58</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AGACCTGCCG</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&gt;Rosalind_59</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GCCGGAATAC </a:t>
            </a:r>
            <a:endParaRPr kumimoji="0" lang="en-US" altLang="en-US" sz="1600"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1" i="0" u="none" strike="noStrike" cap="none" normalizeH="0" baseline="0" dirty="0" smtClean="0">
              <a:ln>
                <a:noFill/>
              </a:ln>
              <a:solidFill>
                <a:srgbClr val="333333"/>
              </a:solidFill>
              <a:effectLst/>
              <a:latin typeface="Helvetica Neue"/>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smtClean="0">
                <a:ln>
                  <a:noFill/>
                </a:ln>
                <a:solidFill>
                  <a:srgbClr val="333333"/>
                </a:solidFill>
                <a:effectLst/>
                <a:latin typeface="Helvetica Neue"/>
              </a:rPr>
              <a:t>Sample Output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100" b="1" i="0" u="none" strike="noStrike" cap="none" normalizeH="0" baseline="0" dirty="0" smtClean="0">
              <a:ln>
                <a:noFill/>
              </a:ln>
              <a:solidFill>
                <a:srgbClr val="000000"/>
              </a:solidFill>
              <a:effectLst/>
              <a:latin typeface="Monaco"/>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1" i="0" u="none" strike="noStrike" cap="none" normalizeH="0" baseline="0" dirty="0" smtClean="0">
                <a:ln>
                  <a:noFill/>
                </a:ln>
                <a:solidFill>
                  <a:srgbClr val="000000"/>
                </a:solidFill>
                <a:effectLst/>
                <a:latin typeface="Monaco"/>
              </a:rPr>
              <a:t>ATTAGACCTGCCGGAATAC</a:t>
            </a:r>
            <a:endParaRPr kumimoji="0" lang="en-US" altLang="en-US" sz="2400" b="0"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690099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46339" y="1403792"/>
            <a:ext cx="6227762" cy="3972212"/>
          </a:xfrm>
          <a:prstGeom prst="rect">
            <a:avLst/>
          </a:prstGeom>
        </p:spPr>
      </p:pic>
      <p:sp>
        <p:nvSpPr>
          <p:cNvPr id="3" name="Rectangle 2"/>
          <p:cNvSpPr/>
          <p:nvPr/>
        </p:nvSpPr>
        <p:spPr>
          <a:xfrm>
            <a:off x="7230533" y="1507309"/>
            <a:ext cx="4834467" cy="1815882"/>
          </a:xfrm>
          <a:prstGeom prst="rect">
            <a:avLst/>
          </a:prstGeom>
        </p:spPr>
        <p:txBody>
          <a:bodyPr wrap="square">
            <a:spAutoFit/>
          </a:bodyPr>
          <a:lstStyle/>
          <a:p>
            <a:r>
              <a:rPr lang="en-US" sz="1600" dirty="0" smtClean="0"/>
              <a:t>A. In </a:t>
            </a:r>
            <a:r>
              <a:rPr lang="en-US" sz="1600" dirty="0"/>
              <a:t>the de </a:t>
            </a:r>
            <a:r>
              <a:rPr lang="en-US" sz="1600" dirty="0" err="1"/>
              <a:t>Bruijn</a:t>
            </a:r>
            <a:r>
              <a:rPr lang="en-US" sz="1600" dirty="0"/>
              <a:t> graph approach, short reads are split into short k-</a:t>
            </a:r>
            <a:r>
              <a:rPr lang="en-US" sz="1600" dirty="0" err="1"/>
              <a:t>mers</a:t>
            </a:r>
            <a:r>
              <a:rPr lang="en-US" sz="1600" dirty="0"/>
              <a:t> before the de </a:t>
            </a:r>
            <a:r>
              <a:rPr lang="en-US" sz="1600" dirty="0" err="1"/>
              <a:t>Bruijn</a:t>
            </a:r>
            <a:r>
              <a:rPr lang="en-US" sz="1600" dirty="0"/>
              <a:t> graphs are built. </a:t>
            </a:r>
            <a:endParaRPr lang="en-US" sz="1600" dirty="0" smtClean="0"/>
          </a:p>
          <a:p>
            <a:pPr marL="342900" indent="-342900">
              <a:buAutoNum type="alphaUcParenBoth"/>
            </a:pPr>
            <a:endParaRPr lang="en-US" sz="1600" dirty="0"/>
          </a:p>
          <a:p>
            <a:r>
              <a:rPr lang="en-US" sz="1600" dirty="0" smtClean="0"/>
              <a:t>B-C. In </a:t>
            </a:r>
            <a:r>
              <a:rPr lang="en-US" sz="1600" dirty="0"/>
              <a:t>the Hamiltonian </a:t>
            </a:r>
            <a:r>
              <a:rPr lang="en-US" sz="1600" dirty="0" smtClean="0"/>
              <a:t>approach (similar to OLC), </a:t>
            </a:r>
            <a:r>
              <a:rPr lang="en-US" sz="1600" dirty="0"/>
              <a:t>the k-</a:t>
            </a:r>
            <a:r>
              <a:rPr lang="en-US" sz="1600" dirty="0" err="1"/>
              <a:t>mers</a:t>
            </a:r>
            <a:r>
              <a:rPr lang="en-US" sz="1600" dirty="0"/>
              <a:t> </a:t>
            </a:r>
            <a:r>
              <a:rPr lang="en-US" sz="1600" dirty="0" smtClean="0"/>
              <a:t>are </a:t>
            </a:r>
            <a:r>
              <a:rPr lang="en-US" sz="1600" dirty="0"/>
              <a:t>the nodes, whereas they are the edges in the Eulerian approach. The k-</a:t>
            </a:r>
            <a:r>
              <a:rPr lang="en-US" sz="1600" dirty="0" err="1"/>
              <a:t>mers</a:t>
            </a:r>
            <a:r>
              <a:rPr lang="en-US" sz="1600" dirty="0"/>
              <a:t> are connected to neighbors by overlapping prefix and suffix (k-1)-</a:t>
            </a:r>
            <a:r>
              <a:rPr lang="en-US" sz="1600" dirty="0" err="1"/>
              <a:t>mers</a:t>
            </a:r>
            <a:r>
              <a:rPr lang="en-US" sz="1600" dirty="0"/>
              <a:t>.</a:t>
            </a:r>
          </a:p>
        </p:txBody>
      </p:sp>
      <p:sp>
        <p:nvSpPr>
          <p:cNvPr id="4" name="Rectangle 3"/>
          <p:cNvSpPr/>
          <p:nvPr/>
        </p:nvSpPr>
        <p:spPr>
          <a:xfrm>
            <a:off x="7162800" y="3743236"/>
            <a:ext cx="4902200" cy="2308324"/>
          </a:xfrm>
          <a:prstGeom prst="rect">
            <a:avLst/>
          </a:prstGeom>
        </p:spPr>
        <p:txBody>
          <a:bodyPr wrap="square">
            <a:spAutoFit/>
          </a:bodyPr>
          <a:lstStyle/>
          <a:p>
            <a:r>
              <a:rPr lang="en-US" dirty="0" smtClean="0"/>
              <a:t>The </a:t>
            </a:r>
            <a:r>
              <a:rPr lang="en-US" dirty="0"/>
              <a:t>sequences are assembled by finding</a:t>
            </a:r>
          </a:p>
          <a:p>
            <a:r>
              <a:rPr lang="en-US" b="1" dirty="0"/>
              <a:t>Hamiltonian paths</a:t>
            </a:r>
            <a:r>
              <a:rPr lang="en-US" dirty="0"/>
              <a:t> that traverse all nodes, each of which is </a:t>
            </a:r>
            <a:r>
              <a:rPr lang="en-US" dirty="0" smtClean="0"/>
              <a:t>visited </a:t>
            </a:r>
            <a:r>
              <a:rPr lang="en-US" dirty="0"/>
              <a:t>only </a:t>
            </a:r>
            <a:r>
              <a:rPr lang="en-US" dirty="0" smtClean="0"/>
              <a:t>once. </a:t>
            </a:r>
          </a:p>
          <a:p>
            <a:endParaRPr lang="en-GB" dirty="0"/>
          </a:p>
          <a:p>
            <a:r>
              <a:rPr lang="en-GB" dirty="0" smtClean="0"/>
              <a:t>The </a:t>
            </a:r>
            <a:r>
              <a:rPr lang="en-GB" dirty="0"/>
              <a:t>Eulerian de </a:t>
            </a:r>
            <a:r>
              <a:rPr lang="en-GB" dirty="0" err="1"/>
              <a:t>Bruijn</a:t>
            </a:r>
            <a:r>
              <a:rPr lang="en-GB" dirty="0"/>
              <a:t> graph approach is able </a:t>
            </a:r>
            <a:r>
              <a:rPr lang="en-GB" dirty="0" smtClean="0"/>
              <a:t>to solve </a:t>
            </a:r>
            <a:r>
              <a:rPr lang="en-GB" dirty="0"/>
              <a:t>the complicated graph problem by finding the </a:t>
            </a:r>
            <a:r>
              <a:rPr lang="en-GB" b="1" dirty="0" smtClean="0"/>
              <a:t>Eulerian paths</a:t>
            </a:r>
            <a:r>
              <a:rPr lang="en-GB" dirty="0" smtClean="0"/>
              <a:t> </a:t>
            </a:r>
            <a:r>
              <a:rPr lang="en-GB" dirty="0"/>
              <a:t>that traverse all edges, each of which is visited only </a:t>
            </a:r>
            <a:r>
              <a:rPr lang="en-GB" dirty="0" smtClean="0"/>
              <a:t>once. </a:t>
            </a:r>
            <a:endParaRPr lang="en-GB" dirty="0"/>
          </a:p>
        </p:txBody>
      </p:sp>
      <p:sp>
        <p:nvSpPr>
          <p:cNvPr id="5" name="Title 3"/>
          <p:cNvSpPr txBox="1">
            <a:spLocks/>
          </p:cNvSpPr>
          <p:nvPr/>
        </p:nvSpPr>
        <p:spPr>
          <a:xfrm>
            <a:off x="287866" y="170393"/>
            <a:ext cx="5257800" cy="55774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smtClean="0"/>
              <a:t>The de </a:t>
            </a:r>
            <a:r>
              <a:rPr lang="en-GB" sz="3200" dirty="0" err="1" smtClean="0"/>
              <a:t>Brujin</a:t>
            </a:r>
            <a:r>
              <a:rPr lang="en-GB" sz="3200" dirty="0" smtClean="0"/>
              <a:t> graph approach</a:t>
            </a:r>
            <a:endParaRPr lang="en-US" sz="3200" dirty="0"/>
          </a:p>
        </p:txBody>
      </p:sp>
      <p:sp>
        <p:nvSpPr>
          <p:cNvPr id="6" name="Rectangle 5"/>
          <p:cNvSpPr/>
          <p:nvPr/>
        </p:nvSpPr>
        <p:spPr>
          <a:xfrm>
            <a:off x="546339" y="5605588"/>
            <a:ext cx="6096000" cy="923330"/>
          </a:xfrm>
          <a:prstGeom prst="rect">
            <a:avLst/>
          </a:prstGeom>
        </p:spPr>
        <p:txBody>
          <a:bodyPr>
            <a:spAutoFit/>
          </a:bodyPr>
          <a:lstStyle/>
          <a:p>
            <a:r>
              <a:rPr lang="en-US" i="1" dirty="0" smtClean="0"/>
              <a:t>All reads </a:t>
            </a:r>
            <a:r>
              <a:rPr lang="en-US" i="1" dirty="0"/>
              <a:t>are split into (L </a:t>
            </a:r>
            <a:r>
              <a:rPr lang="en-US" i="1" dirty="0" smtClean="0"/>
              <a:t>- k + </a:t>
            </a:r>
            <a:r>
              <a:rPr lang="en-US" i="1" dirty="0"/>
              <a:t>1) k-</a:t>
            </a:r>
            <a:r>
              <a:rPr lang="en-US" i="1" dirty="0" err="1"/>
              <a:t>mers</a:t>
            </a:r>
            <a:r>
              <a:rPr lang="en-US" i="1" dirty="0"/>
              <a:t>, where L is the read length</a:t>
            </a:r>
            <a:r>
              <a:rPr lang="en-US" i="1" dirty="0" smtClean="0"/>
              <a:t>, and </a:t>
            </a:r>
            <a:r>
              <a:rPr lang="en-US" i="1" dirty="0"/>
              <a:t>k is the size of the k-mer. The k-</a:t>
            </a:r>
            <a:r>
              <a:rPr lang="en-US" i="1" dirty="0" err="1"/>
              <a:t>mers</a:t>
            </a:r>
            <a:r>
              <a:rPr lang="en-US" i="1" dirty="0"/>
              <a:t> are connected by over-lapping prefix and suffix (k-1)-</a:t>
            </a:r>
            <a:r>
              <a:rPr lang="en-US" i="1" dirty="0" err="1" smtClean="0"/>
              <a:t>mers</a:t>
            </a:r>
            <a:r>
              <a:rPr lang="en-US" i="1" dirty="0" smtClean="0"/>
              <a:t>.</a:t>
            </a:r>
            <a:endParaRPr lang="en-US" i="1" dirty="0"/>
          </a:p>
        </p:txBody>
      </p:sp>
    </p:spTree>
    <p:extLst>
      <p:ext uri="{BB962C8B-B14F-4D97-AF65-F5344CB8AC3E}">
        <p14:creationId xmlns:p14="http://schemas.microsoft.com/office/powerpoint/2010/main" val="374780030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8124093" y="1551002"/>
            <a:ext cx="3513013" cy="369332"/>
          </a:xfrm>
          <a:prstGeom prst="rect">
            <a:avLst/>
          </a:prstGeom>
          <a:solidFill>
            <a:schemeClr val="accent2">
              <a:lumMod val="40000"/>
              <a:lumOff val="60000"/>
            </a:schemeClr>
          </a:solidFill>
        </p:spPr>
        <p:txBody>
          <a:bodyPr wrap="none">
            <a:spAutoFit/>
          </a:bodyPr>
          <a:lstStyle/>
          <a:p>
            <a:r>
              <a:rPr lang="en-US" dirty="0" smtClean="0">
                <a:hlinkClick r:id="rId2"/>
              </a:rPr>
              <a:t>http://rosalind.info/problems/corr/</a:t>
            </a:r>
            <a:endParaRPr lang="en-US" dirty="0"/>
          </a:p>
        </p:txBody>
      </p:sp>
      <p:sp>
        <p:nvSpPr>
          <p:cNvPr id="3" name="Title 3"/>
          <p:cNvSpPr txBox="1">
            <a:spLocks/>
          </p:cNvSpPr>
          <p:nvPr/>
        </p:nvSpPr>
        <p:spPr>
          <a:xfrm>
            <a:off x="287866" y="170393"/>
            <a:ext cx="10515600" cy="55774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GB" sz="3200" dirty="0" smtClean="0"/>
              <a:t>Challenges </a:t>
            </a:r>
            <a:r>
              <a:rPr lang="en-GB" sz="3200" dirty="0"/>
              <a:t>in </a:t>
            </a:r>
            <a:r>
              <a:rPr lang="en-GB" sz="3200" i="1" dirty="0"/>
              <a:t>de novo </a:t>
            </a:r>
            <a:r>
              <a:rPr lang="en-GB" sz="3200" dirty="0"/>
              <a:t>short read assembly</a:t>
            </a:r>
            <a:endParaRPr lang="en-US" sz="3200" dirty="0"/>
          </a:p>
        </p:txBody>
      </p:sp>
      <p:sp>
        <p:nvSpPr>
          <p:cNvPr id="4" name="TextBox 3"/>
          <p:cNvSpPr txBox="1"/>
          <p:nvPr/>
        </p:nvSpPr>
        <p:spPr>
          <a:xfrm>
            <a:off x="275493" y="1347802"/>
            <a:ext cx="7560733" cy="4739759"/>
          </a:xfrm>
          <a:prstGeom prst="rect">
            <a:avLst/>
          </a:prstGeom>
          <a:noFill/>
        </p:spPr>
        <p:txBody>
          <a:bodyPr wrap="square" rtlCol="0">
            <a:spAutoFit/>
          </a:bodyPr>
          <a:lstStyle/>
          <a:p>
            <a:pPr marL="285750" indent="-285750">
              <a:buFont typeface="Arial" panose="020B0604020202020204" pitchFamily="34" charset="0"/>
              <a:buChar char="•"/>
            </a:pPr>
            <a:r>
              <a:rPr lang="en-GB" dirty="0" smtClean="0"/>
              <a:t>Correction of sequencing errors</a:t>
            </a:r>
            <a:r>
              <a:rPr lang="x-none" dirty="0" smtClean="0"/>
              <a:t> -&gt; missassembly </a:t>
            </a:r>
            <a:endParaRPr lang="en-GB" dirty="0" smtClean="0"/>
          </a:p>
          <a:p>
            <a:pPr lvl="1"/>
            <a:r>
              <a:rPr lang="en-GB" sz="1400" dirty="0"/>
              <a:t>Illumina platforms </a:t>
            </a:r>
            <a:r>
              <a:rPr lang="en-GB" sz="1400" dirty="0" smtClean="0"/>
              <a:t>generally </a:t>
            </a:r>
            <a:r>
              <a:rPr lang="en-GB" sz="1400" dirty="0"/>
              <a:t>produce short reads with &lt;</a:t>
            </a:r>
            <a:r>
              <a:rPr lang="en-GB" sz="1400" dirty="0" smtClean="0"/>
              <a:t>1</a:t>
            </a:r>
            <a:r>
              <a:rPr lang="en-GB" sz="1400" dirty="0"/>
              <a:t>% random sequencing errors, and the errors tend to be accumulated in the </a:t>
            </a:r>
            <a:r>
              <a:rPr lang="en-GB" sz="1400" dirty="0" smtClean="0"/>
              <a:t>3’ </a:t>
            </a:r>
            <a:r>
              <a:rPr lang="en-GB" sz="1400" dirty="0"/>
              <a:t>part of </a:t>
            </a:r>
            <a:r>
              <a:rPr lang="en-GB" sz="1400" dirty="0" smtClean="0"/>
              <a:t>reads</a:t>
            </a:r>
          </a:p>
          <a:p>
            <a:pPr lvl="1"/>
            <a:r>
              <a:rPr lang="en-GB" sz="1400" dirty="0" smtClean="0"/>
              <a:t>The main challenge is error identification is distinguishing them from heterozygous alleles.</a:t>
            </a:r>
          </a:p>
          <a:p>
            <a:pPr lvl="1"/>
            <a:r>
              <a:rPr lang="en-GB" sz="1400" dirty="0" smtClean="0"/>
              <a:t>Solution: k-</a:t>
            </a:r>
            <a:r>
              <a:rPr lang="en-GB" sz="1400" dirty="0" err="1" smtClean="0"/>
              <a:t>mer</a:t>
            </a:r>
            <a:r>
              <a:rPr lang="en-GB" sz="1400" dirty="0" smtClean="0"/>
              <a:t> counting (low-depth k-</a:t>
            </a:r>
            <a:r>
              <a:rPr lang="en-GB" sz="1400" dirty="0" err="1" smtClean="0"/>
              <a:t>mer</a:t>
            </a:r>
            <a:r>
              <a:rPr lang="en-GB" sz="1400" dirty="0" smtClean="0"/>
              <a:t> assumed erroneous), suffix trees (low frequency branches), multiple </a:t>
            </a:r>
            <a:r>
              <a:rPr lang="en-GB" sz="1400" dirty="0" err="1" smtClean="0"/>
              <a:t>siequence</a:t>
            </a:r>
            <a:r>
              <a:rPr lang="en-GB" sz="1400" dirty="0" smtClean="0"/>
              <a:t> alignment </a:t>
            </a:r>
            <a:endParaRPr lang="en-GB" dirty="0" smtClean="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r>
              <a:rPr lang="en-GB" dirty="0" smtClean="0"/>
              <a:t>Uneven read depth </a:t>
            </a:r>
            <a:r>
              <a:rPr lang="x-none" dirty="0" smtClean="0"/>
              <a:t>-&gt; gaps </a:t>
            </a:r>
          </a:p>
          <a:p>
            <a:pPr lvl="1"/>
            <a:r>
              <a:rPr lang="en-US" sz="1400" dirty="0" smtClean="0"/>
              <a:t>Results from PCR, </a:t>
            </a:r>
            <a:r>
              <a:rPr lang="en-US" sz="1400" dirty="0"/>
              <a:t>cloning, extreme GC bias, sequencing errors and copy number </a:t>
            </a:r>
            <a:r>
              <a:rPr lang="en-US" sz="1400" dirty="0" smtClean="0"/>
              <a:t>variations</a:t>
            </a:r>
          </a:p>
          <a:p>
            <a:pPr lvl="1"/>
            <a:r>
              <a:rPr lang="x-none" sz="1400" smtClean="0"/>
              <a:t>Solution </a:t>
            </a:r>
            <a:r>
              <a:rPr lang="x-none" sz="1400" dirty="0" smtClean="0"/>
              <a:t>= </a:t>
            </a:r>
            <a:r>
              <a:rPr lang="x-none" sz="1400" smtClean="0"/>
              <a:t>optimal k</a:t>
            </a:r>
            <a:r>
              <a:rPr lang="en-US" sz="1400" dirty="0" smtClean="0"/>
              <a:t>, read depth methods</a:t>
            </a:r>
            <a:r>
              <a:rPr lang="x-none" sz="1400" smtClean="0"/>
              <a:t> </a:t>
            </a:r>
            <a:endParaRPr lang="x-none" sz="1400" dirty="0" smtClean="0"/>
          </a:p>
          <a:p>
            <a:pPr marL="285750" indent="-285750">
              <a:buFont typeface="Arial" panose="020B0604020202020204" pitchFamily="34" charset="0"/>
              <a:buChar char="•"/>
            </a:pPr>
            <a:endParaRPr lang="x-none" dirty="0" smtClean="0"/>
          </a:p>
          <a:p>
            <a:pPr marL="285750" indent="-285750">
              <a:buFont typeface="Arial" panose="020B0604020202020204" pitchFamily="34" charset="0"/>
              <a:buChar char="•"/>
            </a:pPr>
            <a:r>
              <a:rPr lang="x-none" dirty="0" smtClean="0"/>
              <a:t>Topological complexity of repetitive elements</a:t>
            </a:r>
          </a:p>
          <a:p>
            <a:pPr lvl="1"/>
            <a:r>
              <a:rPr lang="x-none" sz="1400" dirty="0"/>
              <a:t>Solution = long reads</a:t>
            </a:r>
          </a:p>
          <a:p>
            <a:pPr marL="285750" indent="-285750">
              <a:buFont typeface="Arial" panose="020B0604020202020204" pitchFamily="34" charset="0"/>
              <a:buChar char="•"/>
            </a:pPr>
            <a:endParaRPr lang="x-none" dirty="0" smtClean="0"/>
          </a:p>
          <a:p>
            <a:pPr marL="285750" indent="-285750">
              <a:buFont typeface="Arial" panose="020B0604020202020204" pitchFamily="34" charset="0"/>
              <a:buChar char="•"/>
            </a:pPr>
            <a:r>
              <a:rPr lang="x-none" dirty="0" smtClean="0"/>
              <a:t>A</a:t>
            </a:r>
            <a:r>
              <a:rPr lang="en-GB" dirty="0" err="1" smtClean="0"/>
              <a:t>lgorithmic</a:t>
            </a:r>
            <a:r>
              <a:rPr lang="en-GB" dirty="0" smtClean="0"/>
              <a:t> </a:t>
            </a:r>
            <a:r>
              <a:rPr lang="en-GB" dirty="0"/>
              <a:t>complexity that </a:t>
            </a:r>
            <a:r>
              <a:rPr lang="en-GB" dirty="0" smtClean="0"/>
              <a:t>requires</a:t>
            </a:r>
            <a:r>
              <a:rPr lang="x-none" dirty="0" smtClean="0"/>
              <a:t> </a:t>
            </a:r>
            <a:r>
              <a:rPr lang="en-GB" dirty="0" smtClean="0"/>
              <a:t>a </a:t>
            </a:r>
            <a:r>
              <a:rPr lang="en-GB" dirty="0"/>
              <a:t>high computation </a:t>
            </a:r>
            <a:r>
              <a:rPr lang="en-GB" dirty="0" smtClean="0"/>
              <a:t>cost</a:t>
            </a:r>
            <a:endParaRPr lang="x-none" dirty="0" smtClean="0"/>
          </a:p>
          <a:p>
            <a:pPr lvl="1"/>
            <a:r>
              <a:rPr lang="en-GB" sz="1400" dirty="0"/>
              <a:t>the assembly of</a:t>
            </a:r>
            <a:r>
              <a:rPr lang="x-none" sz="1400" dirty="0"/>
              <a:t> </a:t>
            </a:r>
            <a:r>
              <a:rPr lang="en-GB" sz="1400" dirty="0"/>
              <a:t>large genomes, such as mammalian genomes, typically takes</a:t>
            </a:r>
            <a:r>
              <a:rPr lang="x-none" sz="1400" dirty="0"/>
              <a:t> </a:t>
            </a:r>
            <a:r>
              <a:rPr lang="en-GB" sz="1400" dirty="0"/>
              <a:t>from several days to weeks and requires over tens to hundreds</a:t>
            </a:r>
            <a:r>
              <a:rPr lang="x-none" sz="1400" dirty="0"/>
              <a:t> </a:t>
            </a:r>
            <a:r>
              <a:rPr lang="en-GB" sz="1400" dirty="0"/>
              <a:t>of gigabytes (GB) of peak RAM memory,</a:t>
            </a:r>
            <a:endParaRPr lang="x-none" sz="1400" dirty="0"/>
          </a:p>
          <a:p>
            <a:pPr marL="285750" indent="-285750">
              <a:buFont typeface="Arial" panose="020B0604020202020204" pitchFamily="34" charset="0"/>
              <a:buChar char="•"/>
            </a:pPr>
            <a:endParaRPr lang="en-GB" dirty="0" smtClean="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89537988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9617015" cy="747683"/>
          </a:xfrm>
        </p:spPr>
        <p:txBody>
          <a:bodyPr/>
          <a:lstStyle/>
          <a:p>
            <a:r>
              <a:rPr lang="en-US" dirty="0" smtClean="0"/>
              <a:t>Computational complexity</a:t>
            </a:r>
            <a:endParaRPr lang="en-US" dirty="0"/>
          </a:p>
        </p:txBody>
      </p:sp>
      <p:sp>
        <p:nvSpPr>
          <p:cNvPr id="3" name="Rectangle 2"/>
          <p:cNvSpPr/>
          <p:nvPr/>
        </p:nvSpPr>
        <p:spPr>
          <a:xfrm>
            <a:off x="865516" y="1340272"/>
            <a:ext cx="6492816" cy="1200329"/>
          </a:xfrm>
          <a:prstGeom prst="rect">
            <a:avLst/>
          </a:prstGeom>
        </p:spPr>
        <p:txBody>
          <a:bodyPr wrap="square">
            <a:spAutoFit/>
          </a:bodyPr>
          <a:lstStyle/>
          <a:p>
            <a:r>
              <a:rPr lang="en-US" dirty="0" smtClean="0"/>
              <a:t>The </a:t>
            </a:r>
            <a:r>
              <a:rPr lang="en-US" dirty="0"/>
              <a:t>computational </a:t>
            </a:r>
            <a:r>
              <a:rPr lang="en-US" dirty="0" smtClean="0"/>
              <a:t>complexity to </a:t>
            </a:r>
            <a:r>
              <a:rPr lang="en-US" dirty="0"/>
              <a:t>find the </a:t>
            </a:r>
            <a:r>
              <a:rPr lang="en-US" b="1" dirty="0"/>
              <a:t>Hamiltonian</a:t>
            </a:r>
            <a:r>
              <a:rPr lang="en-US" dirty="0"/>
              <a:t> paths is </a:t>
            </a:r>
            <a:r>
              <a:rPr lang="en-US" dirty="0" smtClean="0"/>
              <a:t>O(mx2</a:t>
            </a:r>
            <a:r>
              <a:rPr lang="en-US" baseline="30000" dirty="0" smtClean="0"/>
              <a:t>n</a:t>
            </a:r>
            <a:r>
              <a:rPr lang="en-US" dirty="0" smtClean="0"/>
              <a:t>), </a:t>
            </a:r>
            <a:r>
              <a:rPr lang="en-US" dirty="0"/>
              <a:t>where m is the </a:t>
            </a:r>
            <a:r>
              <a:rPr lang="en-US" dirty="0" smtClean="0"/>
              <a:t>total number </a:t>
            </a:r>
            <a:r>
              <a:rPr lang="en-US" dirty="0"/>
              <a:t>of nodes, and n is the number of branching </a:t>
            </a:r>
            <a:r>
              <a:rPr lang="en-US" dirty="0" smtClean="0"/>
              <a:t>nodes. </a:t>
            </a:r>
          </a:p>
          <a:p>
            <a:r>
              <a:rPr lang="en-US" dirty="0" smtClean="0"/>
              <a:t>- Solution: </a:t>
            </a:r>
            <a:r>
              <a:rPr lang="en-US" dirty="0" err="1" smtClean="0"/>
              <a:t>debranching</a:t>
            </a:r>
            <a:r>
              <a:rPr lang="en-US" dirty="0" smtClean="0"/>
              <a:t> (repeat removal, other -&gt; short </a:t>
            </a:r>
            <a:r>
              <a:rPr lang="en-US" dirty="0" err="1" smtClean="0"/>
              <a:t>contigs</a:t>
            </a:r>
            <a:r>
              <a:rPr lang="en-US" dirty="0" smtClean="0"/>
              <a:t>)</a:t>
            </a:r>
            <a:endParaRPr lang="en-US" dirty="0"/>
          </a:p>
        </p:txBody>
      </p:sp>
      <p:pic>
        <p:nvPicPr>
          <p:cNvPr id="4" name="Picture 3"/>
          <p:cNvPicPr>
            <a:picLocks noChangeAspect="1"/>
          </p:cNvPicPr>
          <p:nvPr/>
        </p:nvPicPr>
        <p:blipFill rotWithShape="1">
          <a:blip r:embed="rId2"/>
          <a:srcRect l="44556" b="50000"/>
          <a:stretch/>
        </p:blipFill>
        <p:spPr>
          <a:xfrm>
            <a:off x="7617124" y="2540601"/>
            <a:ext cx="3452931" cy="1986106"/>
          </a:xfrm>
          <a:prstGeom prst="rect">
            <a:avLst/>
          </a:prstGeom>
        </p:spPr>
      </p:pic>
      <p:sp>
        <p:nvSpPr>
          <p:cNvPr id="5" name="Rectangle 4"/>
          <p:cNvSpPr/>
          <p:nvPr/>
        </p:nvSpPr>
        <p:spPr>
          <a:xfrm>
            <a:off x="7458718" y="1340272"/>
            <a:ext cx="3769744" cy="923330"/>
          </a:xfrm>
          <a:prstGeom prst="rect">
            <a:avLst/>
          </a:prstGeom>
        </p:spPr>
        <p:txBody>
          <a:bodyPr wrap="square">
            <a:spAutoFit/>
          </a:bodyPr>
          <a:lstStyle/>
          <a:p>
            <a:r>
              <a:rPr lang="en-US" dirty="0" smtClean="0"/>
              <a:t>The </a:t>
            </a:r>
            <a:r>
              <a:rPr lang="en-US" b="1" dirty="0" err="1" smtClean="0"/>
              <a:t>Eulerian</a:t>
            </a:r>
            <a:r>
              <a:rPr lang="en-US" dirty="0" smtClean="0"/>
              <a:t> path problem can be solved without </a:t>
            </a:r>
            <a:r>
              <a:rPr lang="en-US" dirty="0"/>
              <a:t>simplification in polynomial time, </a:t>
            </a:r>
            <a:r>
              <a:rPr lang="en-US" dirty="0" smtClean="0"/>
              <a:t>O(n</a:t>
            </a:r>
            <a:r>
              <a:rPr lang="en-US" baseline="30000" dirty="0" smtClean="0"/>
              <a:t>2</a:t>
            </a:r>
            <a:r>
              <a:rPr lang="en-US" dirty="0" smtClean="0"/>
              <a:t>) </a:t>
            </a:r>
            <a:endParaRPr lang="en-US" dirty="0"/>
          </a:p>
        </p:txBody>
      </p:sp>
      <p:pic>
        <p:nvPicPr>
          <p:cNvPr id="5122"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t="9837"/>
          <a:stretch/>
        </p:blipFill>
        <p:spPr bwMode="auto">
          <a:xfrm>
            <a:off x="1819585" y="2665562"/>
            <a:ext cx="3268862" cy="40163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5"/>
          <p:cNvSpPr/>
          <p:nvPr/>
        </p:nvSpPr>
        <p:spPr>
          <a:xfrm>
            <a:off x="7358332" y="4804775"/>
            <a:ext cx="4186942" cy="1815882"/>
          </a:xfrm>
          <a:prstGeom prst="rect">
            <a:avLst/>
          </a:prstGeom>
        </p:spPr>
        <p:txBody>
          <a:bodyPr wrap="square">
            <a:spAutoFit/>
          </a:bodyPr>
          <a:lstStyle/>
          <a:p>
            <a:r>
              <a:rPr lang="en-US" sz="1600" dirty="0" smtClean="0"/>
              <a:t>Paradoxically</a:t>
            </a:r>
            <a:r>
              <a:rPr lang="en-US" sz="1600" dirty="0"/>
              <a:t>, most of the assemblers that </a:t>
            </a:r>
            <a:r>
              <a:rPr lang="en-US" sz="1600" dirty="0" smtClean="0"/>
              <a:t>implement </a:t>
            </a:r>
            <a:r>
              <a:rPr lang="en-US" sz="1600" dirty="0"/>
              <a:t>the Hamiltonian de </a:t>
            </a:r>
            <a:r>
              <a:rPr lang="en-US" sz="1600" dirty="0" err="1"/>
              <a:t>Bruijn</a:t>
            </a:r>
            <a:r>
              <a:rPr lang="en-US" sz="1600" dirty="0"/>
              <a:t> graph, </a:t>
            </a:r>
            <a:r>
              <a:rPr lang="en-US" sz="1600" dirty="0" smtClean="0"/>
              <a:t>including, </a:t>
            </a:r>
            <a:r>
              <a:rPr lang="en-US" sz="1600" dirty="0"/>
              <a:t>are much faster than the assemblers that </a:t>
            </a:r>
            <a:r>
              <a:rPr lang="en-US" sz="1600" dirty="0" smtClean="0"/>
              <a:t>implement  the </a:t>
            </a:r>
            <a:r>
              <a:rPr lang="en-US" sz="1600" dirty="0" err="1"/>
              <a:t>Eulerian</a:t>
            </a:r>
            <a:r>
              <a:rPr lang="en-US" sz="1600" dirty="0"/>
              <a:t> de </a:t>
            </a:r>
            <a:r>
              <a:rPr lang="en-US" sz="1600" dirty="0" err="1"/>
              <a:t>Bruijn</a:t>
            </a:r>
            <a:r>
              <a:rPr lang="en-US" sz="1600" dirty="0"/>
              <a:t> </a:t>
            </a:r>
            <a:r>
              <a:rPr lang="en-US" sz="1600" dirty="0" smtClean="0"/>
              <a:t>graph, due to path simplification. The trade-off between speed and accuracy should therefor be made.  </a:t>
            </a:r>
            <a:endParaRPr lang="en-US" sz="1600" dirty="0"/>
          </a:p>
        </p:txBody>
      </p:sp>
    </p:spTree>
    <p:extLst>
      <p:ext uri="{BB962C8B-B14F-4D97-AF65-F5344CB8AC3E}">
        <p14:creationId xmlns:p14="http://schemas.microsoft.com/office/powerpoint/2010/main" val="39500667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02732" y="1753042"/>
            <a:ext cx="5026025" cy="3432262"/>
          </a:xfrm>
          <a:prstGeom prst="rect">
            <a:avLst/>
          </a:prstGeom>
        </p:spPr>
      </p:pic>
      <p:sp>
        <p:nvSpPr>
          <p:cNvPr id="3" name="Title 3"/>
          <p:cNvSpPr txBox="1">
            <a:spLocks/>
          </p:cNvSpPr>
          <p:nvPr/>
        </p:nvSpPr>
        <p:spPr>
          <a:xfrm>
            <a:off x="287866" y="170393"/>
            <a:ext cx="10515600" cy="557742"/>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x-none" sz="3200" dirty="0" smtClean="0"/>
              <a:t>Approaches to scaffolding</a:t>
            </a:r>
            <a:endParaRPr lang="en-US" sz="3200" dirty="0"/>
          </a:p>
        </p:txBody>
      </p:sp>
      <p:sp>
        <p:nvSpPr>
          <p:cNvPr id="4" name="TextBox 3"/>
          <p:cNvSpPr txBox="1"/>
          <p:nvPr/>
        </p:nvSpPr>
        <p:spPr>
          <a:xfrm>
            <a:off x="6273801" y="4377266"/>
            <a:ext cx="5528734" cy="646331"/>
          </a:xfrm>
          <a:prstGeom prst="rect">
            <a:avLst/>
          </a:prstGeom>
          <a:noFill/>
        </p:spPr>
        <p:txBody>
          <a:bodyPr wrap="square" rtlCol="0">
            <a:spAutoFit/>
          </a:bodyPr>
          <a:lstStyle/>
          <a:p>
            <a:r>
              <a:rPr lang="x-none" dirty="0" smtClean="0"/>
              <a:t>Hybrid approaches combine long-read and short read sequencing for better scaffolding and higher accuracy</a:t>
            </a:r>
            <a:endParaRPr lang="en-US" dirty="0"/>
          </a:p>
        </p:txBody>
      </p:sp>
    </p:spTree>
    <p:extLst>
      <p:ext uri="{BB962C8B-B14F-4D97-AF65-F5344CB8AC3E}">
        <p14:creationId xmlns:p14="http://schemas.microsoft.com/office/powerpoint/2010/main" val="362302470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annotation</a:t>
            </a:r>
            <a:endParaRPr lang="en-US" dirty="0"/>
          </a:p>
        </p:txBody>
      </p:sp>
      <p:sp>
        <p:nvSpPr>
          <p:cNvPr id="3" name="Text Placeholder 2"/>
          <p:cNvSpPr>
            <a:spLocks noGrp="1"/>
          </p:cNvSpPr>
          <p:nvPr>
            <p:ph type="body" idx="1"/>
          </p:nvPr>
        </p:nvSpPr>
        <p:spPr/>
        <p:txBody>
          <a:bodyPr/>
          <a:lstStyle/>
          <a:p>
            <a:r>
              <a:rPr lang="en-US" dirty="0" smtClean="0"/>
              <a:t>Finding genes in an unknown DNA </a:t>
            </a:r>
            <a:r>
              <a:rPr lang="en-US" dirty="0"/>
              <a:t>sequence</a:t>
            </a:r>
          </a:p>
        </p:txBody>
      </p:sp>
    </p:spTree>
    <p:extLst>
      <p:ext uri="{BB962C8B-B14F-4D97-AF65-F5344CB8AC3E}">
        <p14:creationId xmlns:p14="http://schemas.microsoft.com/office/powerpoint/2010/main" val="248318637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7979434" y="3053751"/>
            <a:ext cx="3752490" cy="1233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Finding a motif in DNA</a:t>
            </a:r>
          </a:p>
          <a:p>
            <a:pPr algn="ctr"/>
            <a:r>
              <a:rPr lang="en-US" dirty="0">
                <a:hlinkClick r:id="rId2"/>
              </a:rPr>
              <a:t>http://</a:t>
            </a:r>
            <a:r>
              <a:rPr lang="en-US" dirty="0" smtClean="0">
                <a:hlinkClick r:id="rId2"/>
              </a:rPr>
              <a:t>rosalind.info/problems/subs/</a:t>
            </a:r>
            <a:endParaRPr lang="en-US" dirty="0"/>
          </a:p>
        </p:txBody>
      </p:sp>
      <p:sp>
        <p:nvSpPr>
          <p:cNvPr id="3" name="Title 2"/>
          <p:cNvSpPr>
            <a:spLocks noGrp="1"/>
          </p:cNvSpPr>
          <p:nvPr>
            <p:ph type="title"/>
          </p:nvPr>
        </p:nvSpPr>
        <p:spPr>
          <a:xfrm>
            <a:off x="838200" y="365126"/>
            <a:ext cx="9349596" cy="644166"/>
          </a:xfrm>
        </p:spPr>
        <p:txBody>
          <a:bodyPr>
            <a:normAutofit fontScale="90000"/>
          </a:bodyPr>
          <a:lstStyle/>
          <a:p>
            <a:r>
              <a:rPr lang="en-US" dirty="0" smtClean="0"/>
              <a:t>Finding genes in a DNA sequence</a:t>
            </a:r>
            <a:endParaRPr lang="en-US" dirty="0"/>
          </a:p>
        </p:txBody>
      </p:sp>
      <p:sp>
        <p:nvSpPr>
          <p:cNvPr id="4" name="TextBox 3"/>
          <p:cNvSpPr txBox="1"/>
          <p:nvPr/>
        </p:nvSpPr>
        <p:spPr>
          <a:xfrm flipH="1">
            <a:off x="1061047" y="1495880"/>
            <a:ext cx="5598544" cy="4247317"/>
          </a:xfrm>
          <a:prstGeom prst="rect">
            <a:avLst/>
          </a:prstGeom>
          <a:noFill/>
        </p:spPr>
        <p:txBody>
          <a:bodyPr wrap="square" rtlCol="0">
            <a:spAutoFit/>
          </a:bodyPr>
          <a:lstStyle/>
          <a:p>
            <a:pPr marL="285750" indent="-285750">
              <a:buFontTx/>
              <a:buChar char="-"/>
            </a:pPr>
            <a:r>
              <a:rPr lang="en-US" i="1" dirty="0" err="1" smtClean="0"/>
              <a:t>Ab</a:t>
            </a:r>
            <a:r>
              <a:rPr lang="en-US" i="1" dirty="0" smtClean="0"/>
              <a:t> initio </a:t>
            </a:r>
            <a:r>
              <a:rPr lang="en-US" dirty="0" smtClean="0"/>
              <a:t>(from scratch)</a:t>
            </a:r>
          </a:p>
          <a:p>
            <a:pPr marL="742950" lvl="1" indent="-285750">
              <a:buFontTx/>
              <a:buChar char="-"/>
            </a:pPr>
            <a:r>
              <a:rPr lang="en-US" b="1" dirty="0" smtClean="0"/>
              <a:t>For protein coding genes:</a:t>
            </a:r>
            <a:r>
              <a:rPr lang="en-US" dirty="0" smtClean="0"/>
              <a:t> Rule based - start (commonly ATG) and stop codons(TAA/TAG/TGA) and some nucleotide context around them, splice sites, </a:t>
            </a:r>
            <a:r>
              <a:rPr lang="en-US" i="1" dirty="0" smtClean="0"/>
              <a:t>etc. </a:t>
            </a:r>
            <a:r>
              <a:rPr lang="en-US" dirty="0" smtClean="0"/>
              <a:t>Should check in 6 frames</a:t>
            </a:r>
          </a:p>
          <a:p>
            <a:pPr marL="742950" lvl="1" indent="-285750">
              <a:buFontTx/>
              <a:buChar char="-"/>
            </a:pPr>
            <a:r>
              <a:rPr lang="en-US" b="1" dirty="0" smtClean="0"/>
              <a:t>For all genes: </a:t>
            </a:r>
            <a:r>
              <a:rPr lang="en-US" dirty="0" smtClean="0"/>
              <a:t>Statistical information (based on </a:t>
            </a:r>
            <a:r>
              <a:rPr lang="en-US" i="1" dirty="0" smtClean="0"/>
              <a:t>a priori </a:t>
            </a:r>
            <a:r>
              <a:rPr lang="en-US" dirty="0" smtClean="0"/>
              <a:t>training). E.g. codon bias (for protein coding genes), nucleotide composition</a:t>
            </a:r>
          </a:p>
          <a:p>
            <a:pPr marL="285750" indent="-285750">
              <a:buFontTx/>
              <a:buChar char="-"/>
            </a:pPr>
            <a:endParaRPr lang="en-US" dirty="0" smtClean="0"/>
          </a:p>
          <a:p>
            <a:pPr marL="285750" indent="-285750">
              <a:buFontTx/>
              <a:buChar char="-"/>
            </a:pPr>
            <a:r>
              <a:rPr lang="en-US" dirty="0" smtClean="0"/>
              <a:t>Based on previous knowledge</a:t>
            </a:r>
          </a:p>
          <a:p>
            <a:pPr marL="742950" lvl="1" indent="-285750">
              <a:buFontTx/>
              <a:buChar char="-"/>
            </a:pPr>
            <a:r>
              <a:rPr lang="en-US" dirty="0" smtClean="0"/>
              <a:t>Homology (similar sequences between different organisms)</a:t>
            </a:r>
          </a:p>
          <a:p>
            <a:pPr marL="742950" lvl="1" indent="-285750">
              <a:buFontTx/>
              <a:buChar char="-"/>
            </a:pPr>
            <a:r>
              <a:rPr lang="en-US" dirty="0" smtClean="0"/>
              <a:t>Similarity to known genes</a:t>
            </a:r>
          </a:p>
          <a:p>
            <a:pPr marL="742950" lvl="1" indent="-285750">
              <a:buFontTx/>
              <a:buChar char="-"/>
            </a:pPr>
            <a:endParaRPr lang="en-US" i="1" dirty="0"/>
          </a:p>
          <a:p>
            <a:pPr marL="742950" lvl="1" indent="-285750">
              <a:buFontTx/>
              <a:buChar char="-"/>
            </a:pPr>
            <a:endParaRPr lang="en-US" i="1" dirty="0"/>
          </a:p>
        </p:txBody>
      </p:sp>
      <p:sp>
        <p:nvSpPr>
          <p:cNvPr id="5" name="Rectangle 4"/>
          <p:cNvSpPr/>
          <p:nvPr/>
        </p:nvSpPr>
        <p:spPr>
          <a:xfrm>
            <a:off x="7979434" y="1495880"/>
            <a:ext cx="3752490" cy="1233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Translating </a:t>
            </a:r>
            <a:r>
              <a:rPr lang="en-US" dirty="0"/>
              <a:t>RNA into </a:t>
            </a:r>
            <a:r>
              <a:rPr lang="en-US" dirty="0" smtClean="0"/>
              <a:t>Protein</a:t>
            </a:r>
          </a:p>
          <a:p>
            <a:r>
              <a:rPr lang="en-US" dirty="0">
                <a:hlinkClick r:id="rId3"/>
              </a:rPr>
              <a:t>http://rosalind.info/problems/prot/</a:t>
            </a:r>
            <a:endParaRPr lang="en-US" dirty="0"/>
          </a:p>
        </p:txBody>
      </p:sp>
    </p:spTree>
    <p:extLst>
      <p:ext uri="{BB962C8B-B14F-4D97-AF65-F5344CB8AC3E}">
        <p14:creationId xmlns:p14="http://schemas.microsoft.com/office/powerpoint/2010/main" val="297842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pen Reading Fr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618" y="1030054"/>
            <a:ext cx="5979922" cy="2960061"/>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8472" y="3654574"/>
            <a:ext cx="5748068" cy="254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306023" y="6196863"/>
            <a:ext cx="2571345" cy="369332"/>
          </a:xfrm>
          <a:prstGeom prst="rect">
            <a:avLst/>
          </a:prstGeom>
          <a:noFill/>
        </p:spPr>
        <p:txBody>
          <a:bodyPr wrap="none" rtlCol="0">
            <a:spAutoFit/>
          </a:bodyPr>
          <a:lstStyle/>
          <a:p>
            <a:r>
              <a:rPr lang="en-US" dirty="0" smtClean="0"/>
              <a:t>IGV image of stop codons</a:t>
            </a:r>
            <a:endParaRPr lang="en-US" dirty="0"/>
          </a:p>
        </p:txBody>
      </p:sp>
      <p:sp>
        <p:nvSpPr>
          <p:cNvPr id="8" name="Rectangle 7"/>
          <p:cNvSpPr/>
          <p:nvPr/>
        </p:nvSpPr>
        <p:spPr>
          <a:xfrm>
            <a:off x="304800" y="5213900"/>
            <a:ext cx="2875029" cy="8726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Open Reading Frames</a:t>
            </a:r>
          </a:p>
          <a:p>
            <a:r>
              <a:rPr lang="en-US" dirty="0">
                <a:hlinkClick r:id="rId4"/>
              </a:rPr>
              <a:t>http://rosalind.info/problems/orf/</a:t>
            </a:r>
            <a:endParaRPr lang="en-US" dirty="0"/>
          </a:p>
        </p:txBody>
      </p:sp>
      <p:sp>
        <p:nvSpPr>
          <p:cNvPr id="9" name="Rectangle 8"/>
          <p:cNvSpPr/>
          <p:nvPr/>
        </p:nvSpPr>
        <p:spPr>
          <a:xfrm>
            <a:off x="3318737" y="4029186"/>
            <a:ext cx="2875029" cy="9668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t>Finding Genes with </a:t>
            </a:r>
            <a:r>
              <a:rPr lang="en-US" dirty="0" smtClean="0"/>
              <a:t>ORFs</a:t>
            </a:r>
          </a:p>
          <a:p>
            <a:r>
              <a:rPr lang="en-US" dirty="0" smtClean="0">
                <a:hlinkClick r:id="rId5"/>
              </a:rPr>
              <a:t>http</a:t>
            </a:r>
            <a:r>
              <a:rPr lang="en-US" dirty="0">
                <a:hlinkClick r:id="rId5"/>
              </a:rPr>
              <a:t>://rosalind.info/problems/orfr/</a:t>
            </a:r>
            <a:endParaRPr lang="en-US" dirty="0" smtClean="0"/>
          </a:p>
        </p:txBody>
      </p:sp>
      <p:sp>
        <p:nvSpPr>
          <p:cNvPr id="4" name="Title 3"/>
          <p:cNvSpPr>
            <a:spLocks noGrp="1"/>
          </p:cNvSpPr>
          <p:nvPr>
            <p:ph type="title"/>
          </p:nvPr>
        </p:nvSpPr>
        <p:spPr>
          <a:xfrm>
            <a:off x="838200" y="365125"/>
            <a:ext cx="8926902" cy="480263"/>
          </a:xfrm>
        </p:spPr>
        <p:txBody>
          <a:bodyPr>
            <a:normAutofit fontScale="90000"/>
          </a:bodyPr>
          <a:lstStyle/>
          <a:p>
            <a:r>
              <a:rPr lang="en-US" dirty="0" smtClean="0"/>
              <a:t>Open reading frames (ORFs)</a:t>
            </a:r>
            <a:endParaRPr lang="en-US" dirty="0"/>
          </a:p>
        </p:txBody>
      </p:sp>
      <p:sp>
        <p:nvSpPr>
          <p:cNvPr id="5" name="Rectangle 4"/>
          <p:cNvSpPr/>
          <p:nvPr/>
        </p:nvSpPr>
        <p:spPr>
          <a:xfrm>
            <a:off x="710242" y="1353828"/>
            <a:ext cx="5483524" cy="2462213"/>
          </a:xfrm>
          <a:prstGeom prst="rect">
            <a:avLst/>
          </a:prstGeom>
        </p:spPr>
        <p:txBody>
          <a:bodyPr wrap="square">
            <a:spAutoFit/>
          </a:bodyPr>
          <a:lstStyle/>
          <a:p>
            <a:r>
              <a:rPr lang="en-US" sz="1400" dirty="0"/>
              <a:t>Open reading frames (</a:t>
            </a:r>
            <a:r>
              <a:rPr lang="en-US" sz="1400" dirty="0" err="1"/>
              <a:t>ORFEither</a:t>
            </a:r>
            <a:r>
              <a:rPr lang="en-US" sz="1400" dirty="0"/>
              <a:t> strand of a DNA double helix can serve as the coding strand for RNA transcription. Hence, a given DNA string implies six total reading frames, or ways in which the same region of DNA can be translated into amino acids: three reading frames result from reading the string itself, whereas three more result from reading its reverse complement.</a:t>
            </a:r>
            <a:br>
              <a:rPr lang="en-US" sz="1400" dirty="0"/>
            </a:br>
            <a:r>
              <a:rPr lang="en-US" sz="1400" dirty="0"/>
              <a:t/>
            </a:r>
            <a:br>
              <a:rPr lang="en-US" sz="1400" dirty="0"/>
            </a:br>
            <a:r>
              <a:rPr lang="en-US" sz="1400" dirty="0"/>
              <a:t>An open reading frame (ORF) is one which starts from the start codon and ends by stop codon, without any other stop codons in between. Thus, a candidate protein string is derived by translating an open reading frame into amino acids until a stop codon is reached.)</a:t>
            </a:r>
          </a:p>
        </p:txBody>
      </p:sp>
      <p:sp>
        <p:nvSpPr>
          <p:cNvPr id="12" name="Rectangle 11"/>
          <p:cNvSpPr/>
          <p:nvPr/>
        </p:nvSpPr>
        <p:spPr>
          <a:xfrm>
            <a:off x="3318737" y="5201309"/>
            <a:ext cx="2875029" cy="8726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t>Protein </a:t>
            </a:r>
            <a:r>
              <a:rPr lang="en-US" dirty="0" smtClean="0"/>
              <a:t>Translation</a:t>
            </a:r>
          </a:p>
          <a:p>
            <a:r>
              <a:rPr lang="en-US" dirty="0">
                <a:hlinkClick r:id="rId4"/>
              </a:rPr>
              <a:t>http://rosalind.info/problems/orf/</a:t>
            </a:r>
            <a:endParaRPr lang="en-US" dirty="0"/>
          </a:p>
        </p:txBody>
      </p:sp>
      <p:sp>
        <p:nvSpPr>
          <p:cNvPr id="10" name="Rectangle 9"/>
          <p:cNvSpPr/>
          <p:nvPr/>
        </p:nvSpPr>
        <p:spPr>
          <a:xfrm>
            <a:off x="304800" y="3990115"/>
            <a:ext cx="2905331" cy="10450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The standard genetic code:</a:t>
            </a:r>
            <a:endParaRPr lang="en-US" dirty="0"/>
          </a:p>
          <a:p>
            <a:pPr algn="ctr"/>
            <a:r>
              <a:rPr lang="en-US" sz="1200" dirty="0">
                <a:hlinkClick r:id="rId6"/>
              </a:rPr>
              <a:t>http://</a:t>
            </a:r>
            <a:r>
              <a:rPr lang="en-US" sz="1200" dirty="0" smtClean="0">
                <a:hlinkClick r:id="rId6"/>
              </a:rPr>
              <a:t>www.bioinformatics.org/JaMBW/2/3/TranslationTables.html#SG1</a:t>
            </a:r>
            <a:endParaRPr lang="en-US" dirty="0"/>
          </a:p>
        </p:txBody>
      </p:sp>
    </p:spTree>
    <p:extLst>
      <p:ext uri="{BB962C8B-B14F-4D97-AF65-F5344CB8AC3E}">
        <p14:creationId xmlns:p14="http://schemas.microsoft.com/office/powerpoint/2010/main" val="7693399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46761"/>
            <a:ext cx="7151255" cy="503092"/>
          </a:xfrm>
        </p:spPr>
        <p:txBody>
          <a:bodyPr>
            <a:noAutofit/>
          </a:bodyPr>
          <a:lstStyle/>
          <a:p>
            <a:r>
              <a:rPr lang="x-none" sz="2400" dirty="0" smtClean="0"/>
              <a:t>Downloading fastq from SRA and quality control (QC)</a:t>
            </a:r>
            <a:endParaRPr lang="en-US" sz="2400" dirty="0"/>
          </a:p>
        </p:txBody>
      </p:sp>
      <p:sp>
        <p:nvSpPr>
          <p:cNvPr id="6" name="Rectangle 5"/>
          <p:cNvSpPr/>
          <p:nvPr/>
        </p:nvSpPr>
        <p:spPr>
          <a:xfrm>
            <a:off x="838200" y="734514"/>
            <a:ext cx="3366691" cy="369332"/>
          </a:xfrm>
          <a:prstGeom prst="rect">
            <a:avLst/>
          </a:prstGeom>
        </p:spPr>
        <p:txBody>
          <a:bodyPr wrap="none">
            <a:spAutoFit/>
          </a:bodyPr>
          <a:lstStyle/>
          <a:p>
            <a:r>
              <a:rPr lang="en-US" dirty="0">
                <a:hlinkClick r:id="rId2"/>
              </a:rPr>
              <a:t>https://www.ncbi.nlm.nih.gov/sra</a:t>
            </a:r>
            <a:endParaRPr lang="en-US" dirty="0"/>
          </a:p>
        </p:txBody>
      </p:sp>
      <p:sp>
        <p:nvSpPr>
          <p:cNvPr id="9" name="Rectangle 8"/>
          <p:cNvSpPr/>
          <p:nvPr/>
        </p:nvSpPr>
        <p:spPr>
          <a:xfrm>
            <a:off x="670332" y="1403366"/>
            <a:ext cx="5407196" cy="4893647"/>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x-none" sz="1200" dirty="0" smtClean="0"/>
              <a:t>Download the whole genome sequencing data from baker’s yeast (Saccharomyces cerevisiae): </a:t>
            </a:r>
          </a:p>
          <a:p>
            <a:endParaRPr lang="x-none" sz="1200" dirty="0"/>
          </a:p>
          <a:p>
            <a:r>
              <a:rPr lang="en-US" sz="1200" dirty="0">
                <a:hlinkClick r:id="rId3"/>
              </a:rPr>
              <a:t>https://www.ncbi.nlm.nih.gov/sra/SRX8430549[accn</a:t>
            </a:r>
            <a:r>
              <a:rPr lang="en-US" sz="1200" dirty="0" smtClean="0">
                <a:hlinkClick r:id="rId3"/>
              </a:rPr>
              <a:t>]</a:t>
            </a:r>
            <a:endParaRPr lang="x-none" sz="1200" dirty="0"/>
          </a:p>
          <a:p>
            <a:endParaRPr lang="x-none" sz="1200" dirty="0" smtClean="0"/>
          </a:p>
          <a:p>
            <a:r>
              <a:rPr lang="x-none" sz="1200" dirty="0" smtClean="0"/>
              <a:t>Use SRA toolkit to download the run number </a:t>
            </a:r>
            <a:r>
              <a:rPr lang="en-US" sz="1200" dirty="0" smtClean="0"/>
              <a:t>SRR11881059</a:t>
            </a:r>
            <a:r>
              <a:rPr lang="x-none" sz="1200" dirty="0" smtClean="0"/>
              <a:t>:</a:t>
            </a:r>
          </a:p>
          <a:p>
            <a:endParaRPr lang="x-none" sz="1200" dirty="0" smtClean="0"/>
          </a:p>
          <a:p>
            <a:r>
              <a:rPr lang="x-none" sz="1200" dirty="0" smtClean="0"/>
              <a:t>Instructions to install: </a:t>
            </a:r>
          </a:p>
          <a:p>
            <a:r>
              <a:rPr lang="en-US" sz="1200" dirty="0" smtClean="0">
                <a:hlinkClick r:id="rId4"/>
              </a:rPr>
              <a:t>https</a:t>
            </a:r>
            <a:r>
              <a:rPr lang="en-US" sz="1200" dirty="0">
                <a:hlinkClick r:id="rId4"/>
              </a:rPr>
              <a:t>://github.com/ncbi/sra-tools/wiki/02.-</a:t>
            </a:r>
            <a:r>
              <a:rPr lang="en-US" sz="1200" dirty="0" smtClean="0">
                <a:hlinkClick r:id="rId4"/>
              </a:rPr>
              <a:t>Installing-SRA-Toolkit</a:t>
            </a:r>
            <a:r>
              <a:rPr lang="x-none" sz="1200" dirty="0" smtClean="0"/>
              <a:t> </a:t>
            </a:r>
          </a:p>
          <a:p>
            <a:endParaRPr lang="x-none" sz="1200" dirty="0"/>
          </a:p>
          <a:p>
            <a:r>
              <a:rPr lang="en-US" sz="1200" i="1" dirty="0" smtClean="0"/>
              <a:t>A</a:t>
            </a:r>
            <a:r>
              <a:rPr lang="x-none" sz="1200" i="1" dirty="0" smtClean="0"/>
              <a:t> test:</a:t>
            </a:r>
          </a:p>
          <a:p>
            <a:r>
              <a:rPr lang="en-US" sz="1200" dirty="0" err="1" smtClean="0">
                <a:latin typeface="Courier New" panose="02070309020205020404" pitchFamily="49" charset="0"/>
                <a:cs typeface="Courier New" panose="02070309020205020404" pitchFamily="49" charset="0"/>
              </a:rPr>
              <a:t>fastq</a:t>
            </a:r>
            <a:r>
              <a:rPr lang="en-US" sz="1200" dirty="0" smtClean="0">
                <a:latin typeface="Courier New" panose="02070309020205020404" pitchFamily="49" charset="0"/>
                <a:cs typeface="Courier New" panose="02070309020205020404" pitchFamily="49" charset="0"/>
              </a:rPr>
              <a:t>-dump </a:t>
            </a:r>
            <a:r>
              <a:rPr lang="en-US" sz="1200" dirty="0">
                <a:latin typeface="Courier New" panose="02070309020205020404" pitchFamily="49" charset="0"/>
                <a:cs typeface="Courier New" panose="02070309020205020404" pitchFamily="49" charset="0"/>
              </a:rPr>
              <a:t>--</a:t>
            </a:r>
            <a:r>
              <a:rPr lang="en-US" sz="1200" dirty="0" err="1">
                <a:latin typeface="Courier New" panose="02070309020205020404" pitchFamily="49" charset="0"/>
                <a:cs typeface="Courier New" panose="02070309020205020404" pitchFamily="49" charset="0"/>
              </a:rPr>
              <a:t>stdout</a:t>
            </a:r>
            <a:r>
              <a:rPr lang="en-US" sz="1200" dirty="0">
                <a:latin typeface="Courier New" panose="02070309020205020404" pitchFamily="49" charset="0"/>
                <a:cs typeface="Courier New" panose="02070309020205020404" pitchFamily="49" charset="0"/>
              </a:rPr>
              <a:t> SRR11881059 | head -n </a:t>
            </a:r>
            <a:r>
              <a:rPr lang="en-US" sz="1200" dirty="0" smtClean="0">
                <a:latin typeface="Courier New" panose="02070309020205020404" pitchFamily="49" charset="0"/>
                <a:cs typeface="Courier New" panose="02070309020205020404" pitchFamily="49" charset="0"/>
              </a:rPr>
              <a:t>8</a:t>
            </a:r>
            <a:endParaRPr lang="x-none" sz="1200" dirty="0" smtClean="0">
              <a:latin typeface="Courier New" panose="02070309020205020404" pitchFamily="49" charset="0"/>
              <a:cs typeface="Courier New" panose="02070309020205020404" pitchFamily="49" charset="0"/>
            </a:endParaRPr>
          </a:p>
          <a:p>
            <a:endParaRPr lang="x-none" sz="1200" dirty="0"/>
          </a:p>
          <a:p>
            <a:r>
              <a:rPr lang="x-none" sz="1200" dirty="0" smtClean="0"/>
              <a:t>Downlaod and split the paired-end reads simultanously (--split-files), skip technical reads (--skip-technical), remove adapter sequences from reads (--clip) and gzip the output: </a:t>
            </a:r>
          </a:p>
          <a:p>
            <a:r>
              <a:rPr lang="x-none" sz="1200" dirty="0" smtClean="0">
                <a:latin typeface="Courier New" panose="02070309020205020404" pitchFamily="49" charset="0"/>
                <a:cs typeface="Courier New" panose="02070309020205020404" pitchFamily="49" charset="0"/>
              </a:rPr>
              <a:t>&gt; </a:t>
            </a:r>
            <a:r>
              <a:rPr lang="en-US" sz="1200" dirty="0" err="1" smtClean="0">
                <a:latin typeface="Courier New" panose="02070309020205020404" pitchFamily="49" charset="0"/>
                <a:cs typeface="Courier New" panose="02070309020205020404" pitchFamily="49" charset="0"/>
              </a:rPr>
              <a:t>fastq</a:t>
            </a:r>
            <a:r>
              <a:rPr lang="en-US" sz="1200" dirty="0" smtClean="0">
                <a:latin typeface="Courier New" panose="02070309020205020404" pitchFamily="49" charset="0"/>
                <a:cs typeface="Courier New" panose="02070309020205020404" pitchFamily="49" charset="0"/>
              </a:rPr>
              <a:t>-dump </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gzip</a:t>
            </a:r>
            <a:r>
              <a:rPr lang="en-US" sz="1200" dirty="0">
                <a:latin typeface="Courier New" panose="02070309020205020404" pitchFamily="49" charset="0"/>
                <a:cs typeface="Courier New" panose="02070309020205020404" pitchFamily="49" charset="0"/>
              </a:rPr>
              <a:t> SRR11881059</a:t>
            </a:r>
            <a:r>
              <a:rPr lang="en-US" sz="1200" dirty="0" smtClean="0">
                <a:latin typeface="Courier New" panose="02070309020205020404" pitchFamily="49" charset="0"/>
                <a:cs typeface="Courier New" panose="02070309020205020404" pitchFamily="49" charset="0"/>
              </a:rPr>
              <a:t> </a:t>
            </a:r>
            <a:r>
              <a:rPr lang="en-US" sz="1200" dirty="0">
                <a:latin typeface="Courier New" panose="02070309020205020404" pitchFamily="49" charset="0"/>
                <a:cs typeface="Courier New" panose="02070309020205020404" pitchFamily="49" charset="0"/>
              </a:rPr>
              <a:t>\</a:t>
            </a:r>
          </a:p>
          <a:p>
            <a:r>
              <a:rPr lang="en-US" sz="1200" dirty="0">
                <a:latin typeface="Courier New" panose="02070309020205020404" pitchFamily="49" charset="0"/>
                <a:cs typeface="Courier New" panose="02070309020205020404" pitchFamily="49" charset="0"/>
              </a:rPr>
              <a:t>        --skip-technical \</a:t>
            </a:r>
          </a:p>
          <a:p>
            <a:r>
              <a:rPr lang="en-US" sz="1200" dirty="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dumpbase</a:t>
            </a:r>
            <a:r>
              <a:rPr lang="en-US" sz="1200" dirty="0">
                <a:latin typeface="Courier New" panose="02070309020205020404" pitchFamily="49" charset="0"/>
                <a:cs typeface="Courier New" panose="02070309020205020404" pitchFamily="49" charset="0"/>
              </a:rPr>
              <a:t> \</a:t>
            </a:r>
          </a:p>
          <a:p>
            <a:r>
              <a:rPr lang="en-US" sz="1200" dirty="0">
                <a:latin typeface="Courier New" panose="02070309020205020404" pitchFamily="49" charset="0"/>
                <a:cs typeface="Courier New" panose="02070309020205020404" pitchFamily="49" charset="0"/>
              </a:rPr>
              <a:t>        --split-files \</a:t>
            </a:r>
          </a:p>
          <a:p>
            <a:r>
              <a:rPr lang="en-US" sz="1200" dirty="0">
                <a:latin typeface="Courier New" panose="02070309020205020404" pitchFamily="49" charset="0"/>
                <a:cs typeface="Courier New" panose="02070309020205020404" pitchFamily="49" charset="0"/>
              </a:rPr>
              <a:t>        --clip </a:t>
            </a:r>
            <a:r>
              <a:rPr lang="en-US" sz="1200" dirty="0" smtClean="0">
                <a:latin typeface="Courier New" panose="02070309020205020404" pitchFamily="49" charset="0"/>
                <a:cs typeface="Courier New" panose="02070309020205020404" pitchFamily="49" charset="0"/>
              </a:rPr>
              <a:t>\</a:t>
            </a:r>
            <a:endParaRPr lang="x-none" sz="1200" dirty="0" smtClean="0">
              <a:latin typeface="Courier New" panose="02070309020205020404" pitchFamily="49" charset="0"/>
              <a:cs typeface="Courier New" panose="02070309020205020404" pitchFamily="49" charset="0"/>
            </a:endParaRPr>
          </a:p>
          <a:p>
            <a:endParaRPr lang="x-none" sz="1200" dirty="0">
              <a:latin typeface="Courier New" panose="02070309020205020404" pitchFamily="49" charset="0"/>
              <a:cs typeface="Courier New" panose="02070309020205020404" pitchFamily="49" charset="0"/>
            </a:endParaRPr>
          </a:p>
          <a:p>
            <a:r>
              <a:rPr lang="x-none" sz="1200" dirty="0" smtClean="0">
                <a:latin typeface="Calibri" panose="020F0502020204030204" pitchFamily="34" charset="0"/>
                <a:cs typeface="Calibri" panose="020F0502020204030204" pitchFamily="34" charset="0"/>
              </a:rPr>
              <a:t>Check the quality of the samples with FASTQC:</a:t>
            </a:r>
          </a:p>
          <a:p>
            <a:r>
              <a:rPr lang="x-none" sz="1200" dirty="0" smtClean="0">
                <a:latin typeface="Courier New" panose="02070309020205020404" pitchFamily="49" charset="0"/>
                <a:cs typeface="Courier New" panose="02070309020205020404" pitchFamily="49" charset="0"/>
              </a:rPr>
              <a:t>&gt; mkdir fastqc</a:t>
            </a:r>
          </a:p>
          <a:p>
            <a:r>
              <a:rPr lang="x-none" sz="1200" dirty="0" smtClean="0">
                <a:latin typeface="Courier New" panose="02070309020205020404" pitchFamily="49" charset="0"/>
                <a:cs typeface="Courier New" panose="02070309020205020404" pitchFamily="49" charset="0"/>
              </a:rPr>
              <a:t>&gt; </a:t>
            </a:r>
            <a:r>
              <a:rPr lang="en-US" sz="1200" dirty="0" err="1" smtClean="0">
                <a:latin typeface="Courier New" panose="02070309020205020404" pitchFamily="49" charset="0"/>
                <a:cs typeface="Courier New" panose="02070309020205020404" pitchFamily="49" charset="0"/>
              </a:rPr>
              <a:t>fastqc</a:t>
            </a:r>
            <a:r>
              <a:rPr lang="en-US" sz="1200" dirty="0" smtClean="0">
                <a:latin typeface="Courier New" panose="02070309020205020404" pitchFamily="49" charset="0"/>
                <a:cs typeface="Courier New" panose="02070309020205020404" pitchFamily="49" charset="0"/>
              </a:rPr>
              <a:t> </a:t>
            </a:r>
            <a:r>
              <a:rPr lang="en-US" sz="1200" dirty="0" err="1">
                <a:latin typeface="Courier New" panose="02070309020205020404" pitchFamily="49" charset="0"/>
                <a:cs typeface="Courier New" panose="02070309020205020404" pitchFamily="49" charset="0"/>
              </a:rPr>
              <a:t>fastq</a:t>
            </a:r>
            <a:r>
              <a:rPr lang="en-US" sz="1200" dirty="0">
                <a:latin typeface="Courier New" panose="02070309020205020404" pitchFamily="49" charset="0"/>
                <a:cs typeface="Courier New" panose="02070309020205020404" pitchFamily="49" charset="0"/>
              </a:rPr>
              <a:t>/* -o </a:t>
            </a:r>
            <a:r>
              <a:rPr lang="en-US" sz="1200" dirty="0" err="1">
                <a:latin typeface="Courier New" panose="02070309020205020404" pitchFamily="49" charset="0"/>
                <a:cs typeface="Courier New" panose="02070309020205020404" pitchFamily="49" charset="0"/>
              </a:rPr>
              <a:t>fastqc</a:t>
            </a:r>
            <a:endParaRPr lang="x-none" sz="1200" dirty="0" smtClean="0">
              <a:latin typeface="Courier New" panose="02070309020205020404" pitchFamily="49" charset="0"/>
              <a:cs typeface="Courier New" panose="02070309020205020404" pitchFamily="49" charset="0"/>
            </a:endParaRPr>
          </a:p>
        </p:txBody>
      </p:sp>
      <p:sp>
        <p:nvSpPr>
          <p:cNvPr id="8" name="Rectangle 7"/>
          <p:cNvSpPr/>
          <p:nvPr/>
        </p:nvSpPr>
        <p:spPr>
          <a:xfrm>
            <a:off x="6169891" y="1403366"/>
            <a:ext cx="5691909" cy="738664"/>
          </a:xfrm>
          <a:prstGeom prst="rect">
            <a:avLst/>
          </a:prstGeom>
        </p:spPr>
        <p:style>
          <a:lnRef idx="1">
            <a:schemeClr val="accent6"/>
          </a:lnRef>
          <a:fillRef idx="2">
            <a:schemeClr val="accent6"/>
          </a:fillRef>
          <a:effectRef idx="1">
            <a:schemeClr val="accent6"/>
          </a:effectRef>
          <a:fontRef idx="minor">
            <a:schemeClr val="dk1"/>
          </a:fontRef>
        </p:style>
        <p:txBody>
          <a:bodyPr wrap="square">
            <a:spAutoFit/>
          </a:bodyPr>
          <a:lstStyle/>
          <a:p>
            <a:r>
              <a:rPr lang="en-GB" sz="1400" dirty="0" smtClean="0"/>
              <a:t>Galaxy is an alternative to command line tools, if you only need to run a limited amount of jobs and don</a:t>
            </a:r>
            <a:r>
              <a:rPr lang="x-none" sz="1400" dirty="0" smtClean="0"/>
              <a:t>’t care about computational resources. It serves perfectly for educational purposes.  </a:t>
            </a:r>
          </a:p>
        </p:txBody>
      </p:sp>
      <p:pic>
        <p:nvPicPr>
          <p:cNvPr id="4" name="Picture 3"/>
          <p:cNvPicPr>
            <a:picLocks noChangeAspect="1"/>
          </p:cNvPicPr>
          <p:nvPr/>
        </p:nvPicPr>
        <p:blipFill>
          <a:blip r:embed="rId5"/>
          <a:stretch>
            <a:fillRect/>
          </a:stretch>
        </p:blipFill>
        <p:spPr>
          <a:xfrm>
            <a:off x="10192911" y="2433722"/>
            <a:ext cx="1668889" cy="3397028"/>
          </a:xfrm>
          <a:prstGeom prst="rect">
            <a:avLst/>
          </a:prstGeom>
        </p:spPr>
      </p:pic>
      <p:sp>
        <p:nvSpPr>
          <p:cNvPr id="5" name="TextBox 4"/>
          <p:cNvSpPr txBox="1"/>
          <p:nvPr/>
        </p:nvSpPr>
        <p:spPr>
          <a:xfrm>
            <a:off x="6264856" y="2603694"/>
            <a:ext cx="3740727" cy="3693319"/>
          </a:xfrm>
          <a:prstGeom prst="rect">
            <a:avLst/>
          </a:prstGeom>
          <a:noFill/>
        </p:spPr>
        <p:txBody>
          <a:bodyPr wrap="square" rtlCol="0">
            <a:spAutoFit/>
          </a:bodyPr>
          <a:lstStyle/>
          <a:p>
            <a:r>
              <a:rPr lang="x-none" dirty="0" smtClean="0"/>
              <a:t>Visit </a:t>
            </a:r>
            <a:r>
              <a:rPr lang="en-US" dirty="0">
                <a:hlinkClick r:id="rId6"/>
              </a:rPr>
              <a:t>https://usegalaxy.org/</a:t>
            </a:r>
            <a:endParaRPr lang="en-US" dirty="0"/>
          </a:p>
          <a:p>
            <a:r>
              <a:rPr lang="en-US" dirty="0" smtClean="0"/>
              <a:t>T</a:t>
            </a:r>
            <a:r>
              <a:rPr lang="x-none" dirty="0" smtClean="0"/>
              <a:t>o register and get started. </a:t>
            </a:r>
          </a:p>
          <a:p>
            <a:endParaRPr lang="x-none" dirty="0"/>
          </a:p>
          <a:p>
            <a:r>
              <a:rPr lang="x-none" i="1" dirty="0" smtClean="0"/>
              <a:t>To download run </a:t>
            </a:r>
            <a:r>
              <a:rPr lang="en-US" i="1" dirty="0" smtClean="0">
                <a:latin typeface="Courier New" panose="02070309020205020404" pitchFamily="49" charset="0"/>
                <a:cs typeface="Courier New" panose="02070309020205020404" pitchFamily="49" charset="0"/>
              </a:rPr>
              <a:t>SRR11881059</a:t>
            </a:r>
            <a:r>
              <a:rPr lang="x-none" i="1" dirty="0" smtClean="0">
                <a:latin typeface="Courier New" panose="02070309020205020404" pitchFamily="49" charset="0"/>
                <a:cs typeface="Courier New" panose="02070309020205020404" pitchFamily="49" charset="0"/>
              </a:rPr>
              <a:t>:</a:t>
            </a:r>
            <a:r>
              <a:rPr lang="x-none" dirty="0" smtClean="0">
                <a:latin typeface="Courier New" panose="02070309020205020404" pitchFamily="49" charset="0"/>
                <a:cs typeface="Courier New" panose="02070309020205020404" pitchFamily="49" charset="0"/>
              </a:rPr>
              <a:t> </a:t>
            </a:r>
          </a:p>
          <a:p>
            <a:endParaRPr lang="x-none" dirty="0" smtClean="0">
              <a:cs typeface="Courier New" panose="02070309020205020404" pitchFamily="49" charset="0"/>
            </a:endParaRPr>
          </a:p>
          <a:p>
            <a:r>
              <a:rPr lang="x-none" dirty="0" smtClean="0">
                <a:cs typeface="Courier New" panose="02070309020205020404" pitchFamily="49" charset="0"/>
              </a:rPr>
              <a:t>Get Data -&gt; Download and Extract Reads in FASTA/Q format from NCBI SRA</a:t>
            </a:r>
          </a:p>
          <a:p>
            <a:endParaRPr lang="x-none" dirty="0">
              <a:cs typeface="Courier New" panose="02070309020205020404" pitchFamily="49" charset="0"/>
            </a:endParaRPr>
          </a:p>
          <a:p>
            <a:r>
              <a:rPr lang="x-none" i="1" dirty="0" smtClean="0">
                <a:cs typeface="Courier New" panose="02070309020205020404" pitchFamily="49" charset="0"/>
              </a:rPr>
              <a:t>To run FASTQC</a:t>
            </a:r>
            <a:r>
              <a:rPr lang="x-none" dirty="0" smtClean="0">
                <a:cs typeface="Courier New" panose="02070309020205020404" pitchFamily="49" charset="0"/>
              </a:rPr>
              <a:t>: </a:t>
            </a:r>
          </a:p>
          <a:p>
            <a:endParaRPr lang="x-none" dirty="0" smtClean="0">
              <a:cs typeface="Courier New" panose="02070309020205020404" pitchFamily="49" charset="0"/>
            </a:endParaRPr>
          </a:p>
          <a:p>
            <a:r>
              <a:rPr lang="x-none" dirty="0" smtClean="0">
                <a:cs typeface="Courier New" panose="02070309020205020404" pitchFamily="49" charset="0"/>
              </a:rPr>
              <a:t>GENOMIC FILE MANIPULATION -&gt; FASTQ Quality Control -&gt; FastQC</a:t>
            </a:r>
            <a:endParaRPr lang="x-none" dirty="0" smtClean="0"/>
          </a:p>
        </p:txBody>
      </p:sp>
    </p:spTree>
    <p:extLst>
      <p:ext uri="{BB962C8B-B14F-4D97-AF65-F5344CB8AC3E}">
        <p14:creationId xmlns:p14="http://schemas.microsoft.com/office/powerpoint/2010/main" val="4041681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 unified catalog of 204,938 reference genomes from the human gut </a:t>
            </a:r>
            <a:r>
              <a:rPr lang="en-US" dirty="0" err="1"/>
              <a:t>microbiome</a:t>
            </a:r>
            <a:endParaRPr lang="en-US" dirty="0"/>
          </a:p>
        </p:txBody>
      </p:sp>
      <p:sp>
        <p:nvSpPr>
          <p:cNvPr id="3" name="Text Placeholder 2"/>
          <p:cNvSpPr>
            <a:spLocks noGrp="1"/>
          </p:cNvSpPr>
          <p:nvPr>
            <p:ph type="body" idx="1"/>
          </p:nvPr>
        </p:nvSpPr>
        <p:spPr/>
        <p:txBody>
          <a:bodyPr/>
          <a:lstStyle/>
          <a:p>
            <a:r>
              <a:rPr lang="en-US" dirty="0" smtClean="0"/>
              <a:t>Nature Biotechnology </a:t>
            </a:r>
            <a:r>
              <a:rPr lang="en-US" dirty="0"/>
              <a:t>(2020</a:t>
            </a:r>
            <a:r>
              <a:rPr lang="en-US" dirty="0" smtClean="0"/>
              <a:t>)</a:t>
            </a:r>
          </a:p>
          <a:p>
            <a:r>
              <a:rPr lang="en-US" dirty="0" smtClean="0"/>
              <a:t>DOI: 10.1038/s41587-020-0603-3 </a:t>
            </a:r>
            <a:endParaRPr lang="en-US" dirty="0"/>
          </a:p>
        </p:txBody>
      </p:sp>
    </p:spTree>
    <p:extLst>
      <p:ext uri="{BB962C8B-B14F-4D97-AF65-F5344CB8AC3E}">
        <p14:creationId xmlns:p14="http://schemas.microsoft.com/office/powerpoint/2010/main" val="18117114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3849" y="1069676"/>
            <a:ext cx="7643124" cy="53948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340256" y="250968"/>
            <a:ext cx="5871607" cy="369332"/>
          </a:xfrm>
          <a:prstGeom prst="rect">
            <a:avLst/>
          </a:prstGeom>
        </p:spPr>
        <p:txBody>
          <a:bodyPr wrap="none">
            <a:spAutoFit/>
          </a:bodyPr>
          <a:lstStyle/>
          <a:p>
            <a:r>
              <a:rPr lang="en-US" b="1" dirty="0" smtClean="0"/>
              <a:t>The </a:t>
            </a:r>
            <a:r>
              <a:rPr lang="en-US" b="1" dirty="0"/>
              <a:t>unified sequence catalog of the human gut </a:t>
            </a:r>
            <a:r>
              <a:rPr lang="en-US" b="1" dirty="0" err="1"/>
              <a:t>microbiome</a:t>
            </a:r>
            <a:endParaRPr lang="en-US" b="1" dirty="0"/>
          </a:p>
        </p:txBody>
      </p:sp>
      <p:sp>
        <p:nvSpPr>
          <p:cNvPr id="3" name="Rectangle 2"/>
          <p:cNvSpPr/>
          <p:nvPr/>
        </p:nvSpPr>
        <p:spPr>
          <a:xfrm>
            <a:off x="8376249" y="1193198"/>
            <a:ext cx="3312543" cy="5478423"/>
          </a:xfrm>
          <a:prstGeom prst="rect">
            <a:avLst/>
          </a:prstGeom>
        </p:spPr>
        <p:txBody>
          <a:bodyPr wrap="square">
            <a:spAutoFit/>
          </a:bodyPr>
          <a:lstStyle/>
          <a:p>
            <a:r>
              <a:rPr lang="en-US" sz="1400" b="1" dirty="0"/>
              <a:t>a,</a:t>
            </a:r>
            <a:r>
              <a:rPr lang="en-US" sz="1400" dirty="0"/>
              <a:t> Number of gut genomes for each study set used to generate the sequence catalogs, colored according to whether they represent isolate genomes or </a:t>
            </a:r>
            <a:r>
              <a:rPr lang="en-US" sz="1400" dirty="0" err="1" smtClean="0"/>
              <a:t>metagenome</a:t>
            </a:r>
            <a:r>
              <a:rPr lang="en-US" sz="1400" dirty="0" smtClean="0"/>
              <a:t>-assembled genomes (</a:t>
            </a:r>
            <a:r>
              <a:rPr lang="en-US" sz="1400" b="1" dirty="0" smtClean="0"/>
              <a:t>MAG</a:t>
            </a:r>
            <a:r>
              <a:rPr lang="en-US" sz="1400" dirty="0" smtClean="0"/>
              <a:t>)s</a:t>
            </a:r>
            <a:r>
              <a:rPr lang="en-US" sz="1400" dirty="0"/>
              <a:t>. </a:t>
            </a:r>
            <a:r>
              <a:rPr lang="en-US" sz="1400" b="1" dirty="0"/>
              <a:t>b,</a:t>
            </a:r>
            <a:r>
              <a:rPr lang="en-US" sz="1400" dirty="0"/>
              <a:t> Geographic distribution of the number of genomes retrieved per country. </a:t>
            </a:r>
            <a:endParaRPr lang="en-US" sz="1400" dirty="0" smtClean="0"/>
          </a:p>
          <a:p>
            <a:r>
              <a:rPr lang="en-US" sz="1400" b="1" dirty="0" smtClean="0"/>
              <a:t>c</a:t>
            </a:r>
            <a:r>
              <a:rPr lang="en-US" sz="1400" b="1" dirty="0"/>
              <a:t>,</a:t>
            </a:r>
            <a:r>
              <a:rPr lang="en-US" sz="1400" dirty="0"/>
              <a:t> Overview of the methods used to generate the genome (UHGG, Unified Human Gastrointestinal Genome) and protein sequence (UHGP) catalogs. Genomes retrieved from public datasets first underwent quality control by </a:t>
            </a:r>
            <a:r>
              <a:rPr lang="en-US" sz="1400" dirty="0" err="1"/>
              <a:t>CheckM</a:t>
            </a:r>
            <a:r>
              <a:rPr lang="en-US" sz="1400" dirty="0"/>
              <a:t>. Filtered genomes were clustered at an estimated species level (95% ANI), and their </a:t>
            </a:r>
            <a:r>
              <a:rPr lang="en-US" sz="1400" dirty="0" err="1"/>
              <a:t>intraspecies</a:t>
            </a:r>
            <a:r>
              <a:rPr lang="en-US" sz="1400" dirty="0"/>
              <a:t> diversity was assessed (genes from </a:t>
            </a:r>
            <a:r>
              <a:rPr lang="en-US" sz="1400" dirty="0" smtClean="0"/>
              <a:t>conspecific </a:t>
            </a:r>
            <a:r>
              <a:rPr lang="en-US" sz="1400" dirty="0"/>
              <a:t>genomes were clustered at 90% protein identity). In parallel, a </a:t>
            </a:r>
            <a:r>
              <a:rPr lang="en-US" sz="1400" dirty="0" err="1"/>
              <a:t>nonredundant</a:t>
            </a:r>
            <a:r>
              <a:rPr lang="en-US" sz="1400" dirty="0"/>
              <a:t> protein catalog was generated from all coding sequences of the 286,997 genomes at 100% (UHGP-100, n = 170,602,708), 95% (UHGP-95, n = 20,239,340), 90% (UHGP-90, n = 13,907,849) and 50% (UHGP-50, n = 4,735,546) protein identity.</a:t>
            </a:r>
          </a:p>
        </p:txBody>
      </p:sp>
      <p:sp>
        <p:nvSpPr>
          <p:cNvPr id="4" name="Rectangle 3"/>
          <p:cNvSpPr/>
          <p:nvPr/>
        </p:nvSpPr>
        <p:spPr>
          <a:xfrm>
            <a:off x="2850601" y="3696894"/>
            <a:ext cx="3912568" cy="954107"/>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r>
              <a:rPr lang="en-US" sz="1400" i="1" dirty="0" smtClean="0"/>
              <a:t>4,644 inferred prokaryotic species</a:t>
            </a:r>
          </a:p>
          <a:p>
            <a:r>
              <a:rPr lang="en-US" sz="1400" i="1" dirty="0" smtClean="0"/>
              <a:t>573 high quality genomes</a:t>
            </a:r>
          </a:p>
          <a:p>
            <a:r>
              <a:rPr lang="en-US" sz="1400" i="1" dirty="0"/>
              <a:t>6</a:t>
            </a:r>
            <a:r>
              <a:rPr lang="en-US" sz="1400" i="1" dirty="0" smtClean="0"/>
              <a:t>0% could not be assigned to existing species</a:t>
            </a:r>
          </a:p>
          <a:p>
            <a:r>
              <a:rPr lang="en-US" sz="1400" b="1" i="1" dirty="0" smtClean="0"/>
              <a:t>71% lack cultured representative</a:t>
            </a:r>
            <a:endParaRPr lang="en-US" sz="1400" b="1" i="1" dirty="0"/>
          </a:p>
        </p:txBody>
      </p:sp>
    </p:spTree>
    <p:extLst>
      <p:ext uri="{BB962C8B-B14F-4D97-AF65-F5344CB8AC3E}">
        <p14:creationId xmlns:p14="http://schemas.microsoft.com/office/powerpoint/2010/main" val="25751138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513" y="660220"/>
            <a:ext cx="8661400" cy="6089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66777" y="61009"/>
            <a:ext cx="6096000" cy="369332"/>
          </a:xfrm>
          <a:prstGeom prst="rect">
            <a:avLst/>
          </a:prstGeom>
        </p:spPr>
        <p:txBody>
          <a:bodyPr>
            <a:spAutoFit/>
          </a:bodyPr>
          <a:lstStyle/>
          <a:p>
            <a:r>
              <a:rPr lang="en-US" b="1" dirty="0" smtClean="0"/>
              <a:t>Uncultured </a:t>
            </a:r>
            <a:r>
              <a:rPr lang="en-US" b="1" dirty="0"/>
              <a:t>species are predominant among human gut phyla. </a:t>
            </a:r>
          </a:p>
        </p:txBody>
      </p:sp>
      <p:sp>
        <p:nvSpPr>
          <p:cNvPr id="3" name="Rectangle 2"/>
          <p:cNvSpPr/>
          <p:nvPr/>
        </p:nvSpPr>
        <p:spPr>
          <a:xfrm>
            <a:off x="8850702" y="858112"/>
            <a:ext cx="3160143" cy="5693866"/>
          </a:xfrm>
          <a:prstGeom prst="rect">
            <a:avLst/>
          </a:prstGeom>
        </p:spPr>
        <p:txBody>
          <a:bodyPr wrap="square">
            <a:spAutoFit/>
          </a:bodyPr>
          <a:lstStyle/>
          <a:p>
            <a:r>
              <a:rPr lang="en-US" sz="1400" b="1" dirty="0"/>
              <a:t>a,</a:t>
            </a:r>
            <a:r>
              <a:rPr lang="en-US" sz="1400" dirty="0"/>
              <a:t> Maximum-likelihood phylogenetic tree of the 4,616 bacterial species detected in the human gut. Clades are colored by the cultured status of species, with outer circles depicting the GTDB phylum annotation. Bar graphs in the outermost layer indicate the number of genomes from each species. The order </a:t>
            </a:r>
            <a:r>
              <a:rPr lang="en-US" sz="1400" dirty="0" err="1"/>
              <a:t>Comantemales</a:t>
            </a:r>
            <a:r>
              <a:rPr lang="en-US" sz="1400" dirty="0"/>
              <a:t> ord. </a:t>
            </a:r>
            <a:r>
              <a:rPr lang="en-US" sz="1400" dirty="0" err="1"/>
              <a:t>nov.</a:t>
            </a:r>
            <a:r>
              <a:rPr lang="en-US" sz="1400" dirty="0"/>
              <a:t> is highlighted with dark green branches. </a:t>
            </a:r>
            <a:endParaRPr lang="en-US" sz="1400" dirty="0" smtClean="0"/>
          </a:p>
          <a:p>
            <a:r>
              <a:rPr lang="en-US" sz="1400" b="1" dirty="0" smtClean="0"/>
              <a:t>b</a:t>
            </a:r>
            <a:r>
              <a:rPr lang="en-US" sz="1400" b="1" dirty="0"/>
              <a:t>,</a:t>
            </a:r>
            <a:r>
              <a:rPr lang="en-US" sz="1400" dirty="0"/>
              <a:t> Proportion of species within the 25 prokaryotic phyla detected according to cultured status. Numbers in parentheses represent the total number of species in the corresponding phylum. </a:t>
            </a:r>
            <a:endParaRPr lang="en-US" sz="1400" dirty="0" smtClean="0"/>
          </a:p>
          <a:p>
            <a:r>
              <a:rPr lang="en-US" sz="1400" b="1" dirty="0" smtClean="0"/>
              <a:t>c</a:t>
            </a:r>
            <a:r>
              <a:rPr lang="en-US" sz="1400" b="1" dirty="0"/>
              <a:t>,</a:t>
            </a:r>
            <a:r>
              <a:rPr lang="en-US" sz="1400" dirty="0"/>
              <a:t> Phylogenetic tree of species belonging to the order </a:t>
            </a:r>
            <a:r>
              <a:rPr lang="en-US" sz="1400" dirty="0" err="1"/>
              <a:t>Comantemales</a:t>
            </a:r>
            <a:r>
              <a:rPr lang="en-US" sz="1400" dirty="0"/>
              <a:t> ord. </a:t>
            </a:r>
            <a:r>
              <a:rPr lang="en-US" sz="1400" dirty="0" err="1"/>
              <a:t>nov.</a:t>
            </a:r>
            <a:r>
              <a:rPr lang="en-US" sz="1400" dirty="0"/>
              <a:t> (phylum </a:t>
            </a:r>
            <a:r>
              <a:rPr lang="en-US" sz="1400" dirty="0" err="1"/>
              <a:t>Firmicutes</a:t>
            </a:r>
            <a:r>
              <a:rPr lang="en-US" sz="1400" dirty="0"/>
              <a:t> A), the largest phylogenetic group exclusively represented by uncultured species. The geographic distribution of each species and the number of genomes recovered are represented below the tree. The species previously classified as </a:t>
            </a:r>
            <a:r>
              <a:rPr lang="en-US" sz="1400" dirty="0" err="1"/>
              <a:t>Candidatus</a:t>
            </a:r>
            <a:r>
              <a:rPr lang="en-US" sz="1400" dirty="0"/>
              <a:t> ‘</a:t>
            </a:r>
            <a:r>
              <a:rPr lang="en-US" sz="1400" dirty="0" err="1"/>
              <a:t>Borkfalki</a:t>
            </a:r>
            <a:r>
              <a:rPr lang="en-US" sz="1400" dirty="0"/>
              <a:t> </a:t>
            </a:r>
            <a:r>
              <a:rPr lang="en-US" sz="1400" dirty="0" err="1"/>
              <a:t>ceftriaxensis</a:t>
            </a:r>
            <a:r>
              <a:rPr lang="en-US" sz="1400" dirty="0"/>
              <a:t>’ is indicated with an asterisk.</a:t>
            </a:r>
          </a:p>
        </p:txBody>
      </p:sp>
    </p:spTree>
    <p:extLst>
      <p:ext uri="{BB962C8B-B14F-4D97-AF65-F5344CB8AC3E}">
        <p14:creationId xmlns:p14="http://schemas.microsoft.com/office/powerpoint/2010/main" val="264235685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Problems from ISBM 2020</a:t>
            </a:r>
            <a:endParaRPr lang="en-US" dirty="0"/>
          </a:p>
        </p:txBody>
      </p:sp>
      <p:sp>
        <p:nvSpPr>
          <p:cNvPr id="3" name="Text Placeholder 2"/>
          <p:cNvSpPr>
            <a:spLocks noGrp="1"/>
          </p:cNvSpPr>
          <p:nvPr>
            <p:ph type="body" idx="1"/>
          </p:nvPr>
        </p:nvSpPr>
        <p:spPr/>
        <p:txBody>
          <a:bodyPr/>
          <a:lstStyle/>
          <a:p>
            <a:r>
              <a:rPr lang="en-US" dirty="0"/>
              <a:t>the 28th Annual Conference on Intelligent Systems for  Molecular Biology, July 13–16, 2020</a:t>
            </a:r>
          </a:p>
        </p:txBody>
      </p:sp>
    </p:spTree>
    <p:extLst>
      <p:ext uri="{BB962C8B-B14F-4D97-AF65-F5344CB8AC3E}">
        <p14:creationId xmlns:p14="http://schemas.microsoft.com/office/powerpoint/2010/main" val="311795351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00178" y="201223"/>
            <a:ext cx="9884434" cy="799441"/>
          </a:xfrm>
        </p:spPr>
        <p:txBody>
          <a:bodyPr>
            <a:noAutofit/>
          </a:bodyPr>
          <a:lstStyle/>
          <a:p>
            <a:r>
              <a:rPr lang="en-US" sz="3200" dirty="0" err="1"/>
              <a:t>MetaBCC</a:t>
            </a:r>
            <a:r>
              <a:rPr lang="en-US" sz="3200" dirty="0"/>
              <a:t>-LR: </a:t>
            </a:r>
            <a:r>
              <a:rPr lang="en-US" sz="3200" dirty="0" err="1"/>
              <a:t>metagenomics</a:t>
            </a:r>
            <a:r>
              <a:rPr lang="en-US" sz="3200" dirty="0"/>
              <a:t> binning by coverage and composition for long </a:t>
            </a:r>
            <a:r>
              <a:rPr lang="en-US" sz="3200" dirty="0" smtClean="0"/>
              <a:t>reads</a:t>
            </a:r>
            <a:br>
              <a:rPr lang="en-US" sz="3200" dirty="0" smtClean="0"/>
            </a:br>
            <a:r>
              <a:rPr lang="en-US" sz="1600" dirty="0">
                <a:hlinkClick r:id="rId2"/>
              </a:rPr>
              <a:t>https://doi.org/10.1093/bioinformatics/btaa441</a:t>
            </a:r>
            <a:endParaRPr lang="en-US" sz="3200" dirty="0"/>
          </a:p>
        </p:txBody>
      </p:sp>
      <p:pic>
        <p:nvPicPr>
          <p:cNvPr id="10242" name="Picture 2" descr="The Workflow of MetaBCC-L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29532" y="1205125"/>
            <a:ext cx="5808397" cy="530500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839638" y="1723226"/>
            <a:ext cx="4189562" cy="2862322"/>
          </a:xfrm>
          <a:prstGeom prst="rect">
            <a:avLst/>
          </a:prstGeom>
        </p:spPr>
        <p:txBody>
          <a:bodyPr wrap="square">
            <a:spAutoFit/>
          </a:bodyPr>
          <a:lstStyle/>
          <a:p>
            <a:r>
              <a:rPr lang="en-US" dirty="0"/>
              <a:t>design </a:t>
            </a:r>
            <a:r>
              <a:rPr lang="en-US" dirty="0" err="1"/>
              <a:t>MetaBCC</a:t>
            </a:r>
            <a:r>
              <a:rPr lang="en-US" dirty="0"/>
              <a:t>-LR, a scalable </a:t>
            </a:r>
            <a:r>
              <a:rPr lang="en-US" b="1" dirty="0"/>
              <a:t>reference-free binning tool </a:t>
            </a:r>
            <a:r>
              <a:rPr lang="en-US" dirty="0"/>
              <a:t>to bin </a:t>
            </a:r>
            <a:r>
              <a:rPr lang="en-US" dirty="0" err="1"/>
              <a:t>metagenomic</a:t>
            </a:r>
            <a:r>
              <a:rPr lang="en-US" dirty="0"/>
              <a:t> </a:t>
            </a:r>
            <a:r>
              <a:rPr lang="en-US" b="1" dirty="0"/>
              <a:t>long reads</a:t>
            </a:r>
            <a:r>
              <a:rPr lang="en-US" dirty="0"/>
              <a:t>. </a:t>
            </a:r>
            <a:r>
              <a:rPr lang="en-US" dirty="0" err="1"/>
              <a:t>MetaBCC</a:t>
            </a:r>
            <a:r>
              <a:rPr lang="en-US" dirty="0"/>
              <a:t>-LR uses discriminatory features, that capture species abundance and composition information, for finding the number of bins and developing a statistical model for each bin. This is accomplished by using just a sample of the input reads, enabling </a:t>
            </a:r>
            <a:r>
              <a:rPr lang="en-US" dirty="0" err="1"/>
              <a:t>MetaBCC</a:t>
            </a:r>
            <a:r>
              <a:rPr lang="en-US" dirty="0"/>
              <a:t>-LR to efficiently handle large datasets.</a:t>
            </a:r>
          </a:p>
        </p:txBody>
      </p:sp>
      <p:sp>
        <p:nvSpPr>
          <p:cNvPr id="4" name="Rectangle 3"/>
          <p:cNvSpPr/>
          <p:nvPr/>
        </p:nvSpPr>
        <p:spPr>
          <a:xfrm>
            <a:off x="839638" y="4882399"/>
            <a:ext cx="4189562" cy="1477328"/>
          </a:xfrm>
          <a:prstGeom prst="rect">
            <a:avLst/>
          </a:prstGeom>
        </p:spPr>
        <p:txBody>
          <a:bodyPr wrap="square">
            <a:spAutoFit/>
          </a:bodyPr>
          <a:lstStyle/>
          <a:p>
            <a:r>
              <a:rPr lang="en-US" i="1" dirty="0"/>
              <a:t>Typically, assemblers erroneously assume uniform </a:t>
            </a:r>
            <a:r>
              <a:rPr lang="en-US" i="1" dirty="0" err="1"/>
              <a:t>coverages</a:t>
            </a:r>
            <a:r>
              <a:rPr lang="en-US" i="1" dirty="0"/>
              <a:t> and low abundance species tend to be ignored—that can be ameliorated by binning reads before assembly.</a:t>
            </a:r>
          </a:p>
        </p:txBody>
      </p:sp>
    </p:spTree>
    <p:extLst>
      <p:ext uri="{BB962C8B-B14F-4D97-AF65-F5344CB8AC3E}">
        <p14:creationId xmlns:p14="http://schemas.microsoft.com/office/powerpoint/2010/main" val="251977779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058233"/>
          </a:xfrm>
        </p:spPr>
        <p:txBody>
          <a:bodyPr>
            <a:noAutofit/>
          </a:bodyPr>
          <a:lstStyle/>
          <a:p>
            <a:r>
              <a:rPr lang="en-US" sz="3200" dirty="0" err="1"/>
              <a:t>TandemTools</a:t>
            </a:r>
            <a:r>
              <a:rPr lang="en-US" sz="3200" dirty="0"/>
              <a:t>: mapping long reads and assessing/improving assembly quality in extra-long tandem repeats</a:t>
            </a:r>
          </a:p>
        </p:txBody>
      </p:sp>
      <p:pic>
        <p:nvPicPr>
          <p:cNvPr id="11266" name="Picture 2" descr="Pin on Gene751- Genetic mark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5917" y="1733938"/>
            <a:ext cx="3510352" cy="27243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615351" y="1647826"/>
            <a:ext cx="6518694" cy="4524315"/>
          </a:xfrm>
          <a:prstGeom prst="rect">
            <a:avLst/>
          </a:prstGeom>
        </p:spPr>
        <p:txBody>
          <a:bodyPr wrap="square">
            <a:spAutoFit/>
          </a:bodyPr>
          <a:lstStyle/>
          <a:p>
            <a:r>
              <a:rPr lang="en-US" dirty="0"/>
              <a:t>Tandem repeats are formed by multiple consecutive nearly identical sequences that are often generated by unequal </a:t>
            </a:r>
            <a:r>
              <a:rPr lang="en-US" dirty="0" smtClean="0"/>
              <a:t>crossover. </a:t>
            </a:r>
          </a:p>
          <a:p>
            <a:endParaRPr lang="en-US" dirty="0"/>
          </a:p>
          <a:p>
            <a:r>
              <a:rPr lang="en-US" dirty="0"/>
              <a:t>We distinguish between extensively studied short tandem repeats </a:t>
            </a:r>
            <a:r>
              <a:rPr lang="en-US" dirty="0" smtClean="0"/>
              <a:t>and </a:t>
            </a:r>
            <a:r>
              <a:rPr lang="en-US" b="1" dirty="0"/>
              <a:t>extra-long tandem repeats </a:t>
            </a:r>
            <a:r>
              <a:rPr lang="en-US" dirty="0"/>
              <a:t>(ETRs) that range in length from tens of thousands to </a:t>
            </a:r>
            <a:r>
              <a:rPr lang="en-US" b="1" dirty="0"/>
              <a:t>millions of nucleotides</a:t>
            </a:r>
            <a:r>
              <a:rPr lang="en-US" dirty="0"/>
              <a:t>. </a:t>
            </a:r>
            <a:r>
              <a:rPr lang="en-US" dirty="0" err="1"/>
              <a:t>Centromeric</a:t>
            </a:r>
            <a:r>
              <a:rPr lang="en-US" dirty="0"/>
              <a:t> and </a:t>
            </a:r>
            <a:r>
              <a:rPr lang="en-US" dirty="0" err="1"/>
              <a:t>pericentromeric</a:t>
            </a:r>
            <a:r>
              <a:rPr lang="en-US" dirty="0"/>
              <a:t> regions contain some of the longest ETRs that account for ∼3% of the human genome and span </a:t>
            </a:r>
            <a:r>
              <a:rPr lang="en-US" dirty="0" err="1"/>
              <a:t>megabase</a:t>
            </a:r>
            <a:r>
              <a:rPr lang="en-US" dirty="0"/>
              <a:t>-long </a:t>
            </a:r>
            <a:r>
              <a:rPr lang="en-US" dirty="0" smtClean="0"/>
              <a:t>regions. </a:t>
            </a:r>
            <a:r>
              <a:rPr lang="en-US" dirty="0"/>
              <a:t>Centromeres and </a:t>
            </a:r>
            <a:r>
              <a:rPr lang="en-US" dirty="0" err="1"/>
              <a:t>pericentromeres</a:t>
            </a:r>
            <a:r>
              <a:rPr lang="en-US" dirty="0"/>
              <a:t> represent the </a:t>
            </a:r>
            <a:r>
              <a:rPr lang="en-US" b="1" dirty="0"/>
              <a:t>‘dark matter’ </a:t>
            </a:r>
            <a:r>
              <a:rPr lang="en-US" dirty="0"/>
              <a:t>of the human genome that evaded all attempts to sequence until recently and are the largest gaps in the reference human </a:t>
            </a:r>
            <a:r>
              <a:rPr lang="en-US" dirty="0" smtClean="0"/>
              <a:t>genome. </a:t>
            </a:r>
            <a:r>
              <a:rPr lang="en-US" dirty="0"/>
              <a:t>The goal of the telomere-to-telomere (T2T) consortium is to generate a complete assembly of the human genome, including all centromeres and </a:t>
            </a:r>
            <a:r>
              <a:rPr lang="en-US" dirty="0" err="1" smtClean="0"/>
              <a:t>pericentromeres</a:t>
            </a:r>
            <a:r>
              <a:rPr lang="en-US" dirty="0" smtClean="0"/>
              <a:t>. </a:t>
            </a:r>
            <a:r>
              <a:rPr lang="en-US" dirty="0"/>
              <a:t>This effort recently resulted in assemblies of chromosomes X and </a:t>
            </a:r>
            <a:r>
              <a:rPr lang="en-US" dirty="0" smtClean="0"/>
              <a:t>Y but </a:t>
            </a:r>
            <a:r>
              <a:rPr lang="en-US" dirty="0"/>
              <a:t>centromeres in other chromosomes are </a:t>
            </a:r>
            <a:r>
              <a:rPr lang="en-US" b="1" dirty="0"/>
              <a:t>waiting to be assembled</a:t>
            </a:r>
            <a:r>
              <a:rPr lang="en-US" dirty="0"/>
              <a:t>.</a:t>
            </a:r>
          </a:p>
        </p:txBody>
      </p:sp>
      <p:sp>
        <p:nvSpPr>
          <p:cNvPr id="5" name="TextBox 4"/>
          <p:cNvSpPr txBox="1"/>
          <p:nvPr/>
        </p:nvSpPr>
        <p:spPr>
          <a:xfrm>
            <a:off x="7712015" y="4761781"/>
            <a:ext cx="3200400" cy="1200329"/>
          </a:xfrm>
          <a:prstGeom prst="rect">
            <a:avLst/>
          </a:prstGeom>
          <a:noFill/>
        </p:spPr>
        <p:txBody>
          <a:bodyPr wrap="square" rtlCol="0">
            <a:spAutoFit/>
          </a:bodyPr>
          <a:lstStyle/>
          <a:p>
            <a:r>
              <a:rPr lang="en-US" dirty="0" smtClean="0"/>
              <a:t>Problems: </a:t>
            </a:r>
          </a:p>
          <a:p>
            <a:pPr marL="285750" indent="-285750">
              <a:buFontTx/>
              <a:buChar char="-"/>
            </a:pPr>
            <a:r>
              <a:rPr lang="en-US" dirty="0" smtClean="0"/>
              <a:t>Repeats </a:t>
            </a:r>
          </a:p>
          <a:p>
            <a:pPr marL="285750" indent="-285750">
              <a:buFontTx/>
              <a:buChar char="-"/>
            </a:pPr>
            <a:r>
              <a:rPr lang="en-US" dirty="0" smtClean="0"/>
              <a:t>Absence of ground truth benchmarking. </a:t>
            </a:r>
            <a:endParaRPr lang="en-US" dirty="0"/>
          </a:p>
        </p:txBody>
      </p:sp>
    </p:spTree>
    <p:extLst>
      <p:ext uri="{BB962C8B-B14F-4D97-AF65-F5344CB8AC3E}">
        <p14:creationId xmlns:p14="http://schemas.microsoft.com/office/powerpoint/2010/main" val="170595931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9953445" cy="773562"/>
          </a:xfrm>
        </p:spPr>
        <p:txBody>
          <a:bodyPr>
            <a:noAutofit/>
          </a:bodyPr>
          <a:lstStyle/>
          <a:p>
            <a:r>
              <a:rPr lang="en-US" sz="3200" dirty="0"/>
              <a:t>The string decomposition problem and its applications to centromere analysis and assembly</a:t>
            </a:r>
          </a:p>
        </p:txBody>
      </p:sp>
      <p:sp>
        <p:nvSpPr>
          <p:cNvPr id="4" name="Rectangle 3"/>
          <p:cNvSpPr/>
          <p:nvPr/>
        </p:nvSpPr>
        <p:spPr>
          <a:xfrm>
            <a:off x="641230" y="1494169"/>
            <a:ext cx="6096000" cy="4524315"/>
          </a:xfrm>
          <a:prstGeom prst="rect">
            <a:avLst/>
          </a:prstGeom>
        </p:spPr>
        <p:txBody>
          <a:bodyPr>
            <a:spAutoFit/>
          </a:bodyPr>
          <a:lstStyle/>
          <a:p>
            <a:r>
              <a:rPr lang="en-US" dirty="0"/>
              <a:t>Recent attempts to assemble extra-long tandem repeats (such as centromeres) faced the challenge of translating long error-prone reads from the nucleotide alphabet into the alphabet of repeat units. Human centromeres represent a particularly complex type of </a:t>
            </a:r>
            <a:r>
              <a:rPr lang="en-US" b="1" dirty="0"/>
              <a:t>high-order repeats (HORs) </a:t>
            </a:r>
            <a:r>
              <a:rPr lang="en-US" dirty="0"/>
              <a:t>formed by </a:t>
            </a:r>
            <a:r>
              <a:rPr lang="en-US" b="1" dirty="0"/>
              <a:t>chromosome-specific monomers</a:t>
            </a:r>
            <a:r>
              <a:rPr lang="en-US" dirty="0"/>
              <a:t>. Given a set of all human monomers, translating a read </a:t>
            </a:r>
            <a:r>
              <a:rPr lang="en-US" b="1" dirty="0"/>
              <a:t>from a centromere into the monomer alphabet </a:t>
            </a:r>
            <a:r>
              <a:rPr lang="en-US" dirty="0"/>
              <a:t>is modeled as the </a:t>
            </a:r>
            <a:r>
              <a:rPr lang="en-US" b="1" dirty="0"/>
              <a:t>String Decomposition Problem</a:t>
            </a:r>
            <a:r>
              <a:rPr lang="en-US" dirty="0"/>
              <a:t>. The accurate translation of reads into the monomer alphabet turns the notoriously difficult problem of </a:t>
            </a:r>
            <a:r>
              <a:rPr lang="en-US" dirty="0" smtClean="0"/>
              <a:t>assembling </a:t>
            </a:r>
            <a:r>
              <a:rPr lang="en-US" dirty="0"/>
              <a:t>centromeres from reads (in the nucleotide alphabet) into a more tractable problem of assembling centromeres from translated reads.</a:t>
            </a:r>
          </a:p>
          <a:p>
            <a:endParaRPr lang="en-US" dirty="0"/>
          </a:p>
          <a:p>
            <a:r>
              <a:rPr lang="en-US" dirty="0" smtClean="0"/>
              <a:t>We </a:t>
            </a:r>
            <a:r>
              <a:rPr lang="en-US" dirty="0"/>
              <a:t>describe a </a:t>
            </a:r>
            <a:r>
              <a:rPr lang="en-US" dirty="0" err="1"/>
              <a:t>StringDecomposer</a:t>
            </a:r>
            <a:r>
              <a:rPr lang="en-US" dirty="0"/>
              <a:t> (SD) algorithm for solving this </a:t>
            </a:r>
            <a:r>
              <a:rPr lang="en-US" dirty="0" smtClean="0"/>
              <a:t>problem</a:t>
            </a:r>
            <a:endParaRPr lang="en-US" dirty="0"/>
          </a:p>
        </p:txBody>
      </p:sp>
      <p:pic>
        <p:nvPicPr>
          <p:cNvPr id="12290" name="Picture 2" descr="Architecture of cenX. centroFlye assembly of cenX consists of over 1510 HORs that represent units of centromeric ETRs. Five HORs are colored by five shades of blue illustrating HOR variations. Each HORs is a nested tandem repeat formed by various monomers of length  171 bp. The vast majority of HORs on cenX, referred to as canonical HORs, are formed by 12 monomers (shown by 12 different colors). Figure on top represents the dot plot of a canonical HOR that reveals 12 monomers (also known as alpha satellites). While HORs are 95–100% similar, monomers are only 65–88% similar. In addition to the canonical 12-monomer HORs, there is a small number of non-canonical HORs with varying numbers of monomers. Given a read sampled from a centromere and a set of monomers (referred to as blocks in the String Decomposition Problem), SD translates the read into a monoread written in the monomer alphabe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5937" y="1802171"/>
            <a:ext cx="4953000" cy="36671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66373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x-none" dirty="0" smtClean="0"/>
              <a:t>hank you</a:t>
            </a:r>
            <a:endParaRPr lang="en-US" dirty="0"/>
          </a:p>
        </p:txBody>
      </p:sp>
      <p:sp>
        <p:nvSpPr>
          <p:cNvPr id="3" name="Text Placeholder 2"/>
          <p:cNvSpPr>
            <a:spLocks noGrp="1"/>
          </p:cNvSpPr>
          <p:nvPr>
            <p:ph type="body" idx="1"/>
          </p:nvPr>
        </p:nvSpPr>
        <p:spPr/>
        <p:txBody>
          <a:bodyPr/>
          <a:lstStyle/>
          <a:p>
            <a:r>
              <a:rPr lang="en-US" dirty="0" smtClean="0"/>
              <a:t>N</a:t>
            </a:r>
            <a:r>
              <a:rPr lang="x-none" dirty="0" smtClean="0"/>
              <a:t>ext topics: </a:t>
            </a:r>
          </a:p>
          <a:p>
            <a:r>
              <a:rPr lang="en-US" dirty="0" smtClean="0"/>
              <a:t>A</a:t>
            </a:r>
            <a:r>
              <a:rPr lang="x-none" dirty="0" smtClean="0"/>
              <a:t>lignment</a:t>
            </a:r>
          </a:p>
          <a:p>
            <a:r>
              <a:rPr lang="x-none" dirty="0" smtClean="0"/>
              <a:t>variant calling</a:t>
            </a:r>
          </a:p>
        </p:txBody>
      </p:sp>
    </p:spTree>
    <p:extLst>
      <p:ext uri="{BB962C8B-B14F-4D97-AF65-F5344CB8AC3E}">
        <p14:creationId xmlns:p14="http://schemas.microsoft.com/office/powerpoint/2010/main" val="3187913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GB" dirty="0" smtClean="0"/>
              <a:t>Meeting </a:t>
            </a:r>
            <a:r>
              <a:rPr lang="x-none" smtClean="0"/>
              <a:t>#</a:t>
            </a:r>
            <a:r>
              <a:rPr lang="en-US" dirty="0" smtClean="0"/>
              <a:t>4</a:t>
            </a:r>
            <a:endParaRPr lang="en-US" dirty="0"/>
          </a:p>
        </p:txBody>
      </p:sp>
      <p:sp>
        <p:nvSpPr>
          <p:cNvPr id="3" name="Subtitle 2"/>
          <p:cNvSpPr>
            <a:spLocks noGrp="1"/>
          </p:cNvSpPr>
          <p:nvPr>
            <p:ph type="subTitle" idx="1"/>
          </p:nvPr>
        </p:nvSpPr>
        <p:spPr/>
        <p:txBody>
          <a:bodyPr>
            <a:normAutofit/>
          </a:bodyPr>
          <a:lstStyle/>
          <a:p>
            <a:pPr marL="342900" indent="-342900">
              <a:buFontTx/>
              <a:buChar char="-"/>
            </a:pPr>
            <a:r>
              <a:rPr lang="en-US" dirty="0" smtClean="0"/>
              <a:t>Genome assembly</a:t>
            </a:r>
          </a:p>
          <a:p>
            <a:pPr marL="342900" indent="-342900">
              <a:buFontTx/>
              <a:buChar char="-"/>
            </a:pPr>
            <a:r>
              <a:rPr lang="en-US" dirty="0" smtClean="0"/>
              <a:t>Current challenges in genome assembly</a:t>
            </a:r>
            <a:endParaRPr lang="en-GB" dirty="0"/>
          </a:p>
        </p:txBody>
      </p:sp>
    </p:spTree>
    <p:extLst>
      <p:ext uri="{BB962C8B-B14F-4D97-AF65-F5344CB8AC3E}">
        <p14:creationId xmlns:p14="http://schemas.microsoft.com/office/powerpoint/2010/main" val="73169261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Genome assembly</a:t>
            </a:r>
            <a:endParaRPr lang="en-US" dirty="0"/>
          </a:p>
        </p:txBody>
      </p:sp>
      <p:sp>
        <p:nvSpPr>
          <p:cNvPr id="3" name="Text Placeholder 2"/>
          <p:cNvSpPr>
            <a:spLocks noGrp="1"/>
          </p:cNvSpPr>
          <p:nvPr>
            <p:ph type="body" idx="1"/>
          </p:nvPr>
        </p:nvSpPr>
        <p:spPr/>
        <p:txBody>
          <a:bodyPr>
            <a:normAutofit fontScale="92500" lnSpcReduction="20000"/>
          </a:bodyPr>
          <a:lstStyle/>
          <a:p>
            <a:r>
              <a:rPr lang="en-GB" dirty="0"/>
              <a:t>The present and future of de novo whole-genome </a:t>
            </a:r>
            <a:r>
              <a:rPr lang="en-GB" dirty="0" smtClean="0"/>
              <a:t>assembly</a:t>
            </a:r>
          </a:p>
          <a:p>
            <a:r>
              <a:rPr lang="de-DE" dirty="0" smtClean="0"/>
              <a:t>Jang-il </a:t>
            </a:r>
            <a:r>
              <a:rPr lang="de-DE" dirty="0"/>
              <a:t>Sohn and Jin-Wu </a:t>
            </a:r>
            <a:r>
              <a:rPr lang="de-DE" dirty="0" smtClean="0"/>
              <a:t>Nam</a:t>
            </a:r>
          </a:p>
          <a:p>
            <a:r>
              <a:rPr lang="en-US" dirty="0"/>
              <a:t>Briefings in Bioinformatics, 19(1), 2018, </a:t>
            </a:r>
            <a:r>
              <a:rPr lang="en-US" dirty="0" smtClean="0"/>
              <a:t>23–40</a:t>
            </a:r>
          </a:p>
          <a:p>
            <a:r>
              <a:rPr lang="en-US" dirty="0" err="1"/>
              <a:t>doi</a:t>
            </a:r>
            <a:r>
              <a:rPr lang="en-US" dirty="0"/>
              <a:t>: 10.1093/bib/bbw096</a:t>
            </a:r>
          </a:p>
        </p:txBody>
      </p:sp>
    </p:spTree>
    <p:extLst>
      <p:ext uri="{BB962C8B-B14F-4D97-AF65-F5344CB8AC3E}">
        <p14:creationId xmlns:p14="http://schemas.microsoft.com/office/powerpoint/2010/main" val="369211805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01" y="2049491"/>
            <a:ext cx="5583470" cy="36049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838200" y="365126"/>
            <a:ext cx="8072887" cy="782188"/>
          </a:xfrm>
        </p:spPr>
        <p:txBody>
          <a:bodyPr/>
          <a:lstStyle/>
          <a:p>
            <a:r>
              <a:rPr lang="en-US" dirty="0" smtClean="0"/>
              <a:t>The assembly problem</a:t>
            </a:r>
            <a:endParaRPr lang="en-US" dirty="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989" y="2191109"/>
            <a:ext cx="5589809" cy="33425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1719015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7418" t="963" r="16887" b="9064"/>
          <a:stretch/>
        </p:blipFill>
        <p:spPr>
          <a:xfrm>
            <a:off x="2873388" y="1000767"/>
            <a:ext cx="6054952" cy="5520266"/>
          </a:xfrm>
          <a:prstGeom prst="rect">
            <a:avLst/>
          </a:prstGeom>
        </p:spPr>
      </p:pic>
      <p:sp>
        <p:nvSpPr>
          <p:cNvPr id="3" name="Rectangle 2"/>
          <p:cNvSpPr/>
          <p:nvPr/>
        </p:nvSpPr>
        <p:spPr>
          <a:xfrm>
            <a:off x="319655" y="1000767"/>
            <a:ext cx="2553733" cy="5262979"/>
          </a:xfrm>
          <a:prstGeom prst="rect">
            <a:avLst/>
          </a:prstGeom>
        </p:spPr>
        <p:txBody>
          <a:bodyPr wrap="square">
            <a:spAutoFit/>
          </a:bodyPr>
          <a:lstStyle/>
          <a:p>
            <a:r>
              <a:rPr lang="en-US" sz="1600" b="1" dirty="0" smtClean="0"/>
              <a:t>General </a:t>
            </a:r>
            <a:r>
              <a:rPr lang="en-US" sz="1600" b="1" dirty="0"/>
              <a:t>workflow of the de novo assembly of a whole genome. </a:t>
            </a:r>
            <a:endParaRPr lang="en-US" sz="1600" b="1" dirty="0" smtClean="0"/>
          </a:p>
          <a:p>
            <a:endParaRPr lang="en-US" sz="1600" b="1" dirty="0" smtClean="0"/>
          </a:p>
          <a:p>
            <a:r>
              <a:rPr lang="en-US" sz="1600" dirty="0" smtClean="0"/>
              <a:t>By </a:t>
            </a:r>
            <a:r>
              <a:rPr lang="en-US" sz="1600" dirty="0"/>
              <a:t>overlapping reads, </a:t>
            </a:r>
            <a:r>
              <a:rPr lang="en-US" sz="1600" dirty="0" err="1"/>
              <a:t>contigs</a:t>
            </a:r>
            <a:r>
              <a:rPr lang="en-US" sz="1600" dirty="0"/>
              <a:t> are assembled from short reads before scaffolding by large-insert reads, and the remaining gaps are filled. The scaffolding and gap-filling steps can be iteratively performed until no </a:t>
            </a:r>
            <a:r>
              <a:rPr lang="en-US" sz="1600" dirty="0" err="1"/>
              <a:t>contigs</a:t>
            </a:r>
            <a:r>
              <a:rPr lang="en-US" sz="1600" dirty="0"/>
              <a:t> are </a:t>
            </a:r>
            <a:r>
              <a:rPr lang="en-US" sz="1600" dirty="0" err="1"/>
              <a:t>scaffolded</a:t>
            </a:r>
            <a:r>
              <a:rPr lang="en-US" sz="1600" dirty="0"/>
              <a:t> or no additional gaps are resolved before completion. Through this procedure, a draft genome consisting of chromosomes is built. Some unfilled gaps may remain in the draft genome.</a:t>
            </a:r>
          </a:p>
        </p:txBody>
      </p:sp>
      <p:sp>
        <p:nvSpPr>
          <p:cNvPr id="4" name="Title 3"/>
          <p:cNvSpPr>
            <a:spLocks noGrp="1"/>
          </p:cNvSpPr>
          <p:nvPr>
            <p:ph type="title"/>
          </p:nvPr>
        </p:nvSpPr>
        <p:spPr>
          <a:xfrm>
            <a:off x="287866" y="170393"/>
            <a:ext cx="10515600" cy="557742"/>
          </a:xfrm>
        </p:spPr>
        <p:txBody>
          <a:bodyPr>
            <a:noAutofit/>
          </a:bodyPr>
          <a:lstStyle/>
          <a:p>
            <a:r>
              <a:rPr lang="en-GB" sz="3200" dirty="0" smtClean="0"/>
              <a:t>General workflow of genome assembly</a:t>
            </a:r>
            <a:endParaRPr lang="en-US" sz="3200" dirty="0"/>
          </a:p>
        </p:txBody>
      </p:sp>
      <p:sp>
        <p:nvSpPr>
          <p:cNvPr id="5" name="TextBox 4"/>
          <p:cNvSpPr txBox="1"/>
          <p:nvPr/>
        </p:nvSpPr>
        <p:spPr>
          <a:xfrm>
            <a:off x="8764438" y="1461639"/>
            <a:ext cx="3209026" cy="646331"/>
          </a:xfrm>
          <a:prstGeom prst="rect">
            <a:avLst/>
          </a:prstGeom>
          <a:noFill/>
        </p:spPr>
        <p:txBody>
          <a:bodyPr wrap="square" rtlCol="0">
            <a:spAutoFit/>
          </a:bodyPr>
          <a:lstStyle/>
          <a:p>
            <a:r>
              <a:rPr lang="en-US" i="1" dirty="0" err="1" smtClean="0"/>
              <a:t>Contig</a:t>
            </a:r>
            <a:r>
              <a:rPr lang="en-US" i="1" dirty="0" smtClean="0"/>
              <a:t> = consensus sequence without gaps</a:t>
            </a:r>
            <a:endParaRPr lang="en-US" i="1" dirty="0"/>
          </a:p>
        </p:txBody>
      </p:sp>
      <p:sp>
        <p:nvSpPr>
          <p:cNvPr id="6" name="TextBox 5"/>
          <p:cNvSpPr txBox="1"/>
          <p:nvPr/>
        </p:nvSpPr>
        <p:spPr>
          <a:xfrm>
            <a:off x="8831881" y="2431927"/>
            <a:ext cx="2917296" cy="1200329"/>
          </a:xfrm>
          <a:prstGeom prst="rect">
            <a:avLst/>
          </a:prstGeom>
          <a:noFill/>
        </p:spPr>
        <p:txBody>
          <a:bodyPr wrap="square" rtlCol="0">
            <a:spAutoFit/>
          </a:bodyPr>
          <a:lstStyle/>
          <a:p>
            <a:r>
              <a:rPr lang="en-US" i="1" dirty="0" smtClean="0"/>
              <a:t>Scaffolding = </a:t>
            </a:r>
            <a:r>
              <a:rPr lang="en-US" i="1" dirty="0" err="1" smtClean="0"/>
              <a:t>contigs</a:t>
            </a:r>
            <a:r>
              <a:rPr lang="en-US" i="1" dirty="0" smtClean="0"/>
              <a:t> are connected by large-insert paired reads or large DNA fragments. </a:t>
            </a:r>
            <a:endParaRPr lang="en-US" i="1" dirty="0"/>
          </a:p>
        </p:txBody>
      </p:sp>
      <p:sp>
        <p:nvSpPr>
          <p:cNvPr id="7" name="TextBox 6"/>
          <p:cNvSpPr txBox="1"/>
          <p:nvPr/>
        </p:nvSpPr>
        <p:spPr>
          <a:xfrm>
            <a:off x="8885208" y="3921421"/>
            <a:ext cx="2917296" cy="2031325"/>
          </a:xfrm>
          <a:prstGeom prst="rect">
            <a:avLst/>
          </a:prstGeom>
          <a:noFill/>
        </p:spPr>
        <p:txBody>
          <a:bodyPr wrap="square" rtlCol="0">
            <a:spAutoFit/>
          </a:bodyPr>
          <a:lstStyle/>
          <a:p>
            <a:r>
              <a:rPr lang="en-US" i="1" dirty="0" smtClean="0"/>
              <a:t>If gaps remain between </a:t>
            </a:r>
            <a:r>
              <a:rPr lang="en-US" i="1" dirty="0" err="1" smtClean="0"/>
              <a:t>contigs</a:t>
            </a:r>
            <a:r>
              <a:rPr lang="en-US" i="1" dirty="0" smtClean="0"/>
              <a:t>, those are filled with other independent reads. </a:t>
            </a:r>
          </a:p>
          <a:p>
            <a:endParaRPr lang="en-US" i="1" dirty="0"/>
          </a:p>
          <a:p>
            <a:r>
              <a:rPr lang="en-US" i="1" dirty="0" smtClean="0"/>
              <a:t>The scaffolding may then repeat iteratively along with gap filling.</a:t>
            </a:r>
            <a:endParaRPr lang="en-US" i="1" dirty="0"/>
          </a:p>
        </p:txBody>
      </p:sp>
    </p:spTree>
    <p:extLst>
      <p:ext uri="{BB962C8B-B14F-4D97-AF65-F5344CB8AC3E}">
        <p14:creationId xmlns:p14="http://schemas.microsoft.com/office/powerpoint/2010/main" val="230872366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5989" y="375781"/>
            <a:ext cx="5343258" cy="461665"/>
          </a:xfrm>
          <a:prstGeom prst="rect">
            <a:avLst/>
          </a:prstGeom>
          <a:noFill/>
        </p:spPr>
        <p:txBody>
          <a:bodyPr wrap="none" rtlCol="0">
            <a:spAutoFit/>
          </a:bodyPr>
          <a:lstStyle/>
          <a:p>
            <a:r>
              <a:rPr lang="x-none" sz="2400" dirty="0" smtClean="0"/>
              <a:t>Comparing sequences of the same length</a:t>
            </a:r>
            <a:endParaRPr lang="en-US" sz="2400" dirty="0"/>
          </a:p>
        </p:txBody>
      </p:sp>
      <p:sp>
        <p:nvSpPr>
          <p:cNvPr id="3" name="TextBox 2"/>
          <p:cNvSpPr txBox="1"/>
          <p:nvPr/>
        </p:nvSpPr>
        <p:spPr>
          <a:xfrm>
            <a:off x="582459" y="1177447"/>
            <a:ext cx="3820439" cy="646331"/>
          </a:xfrm>
          <a:prstGeom prst="rect">
            <a:avLst/>
          </a:prstGeom>
          <a:noFill/>
        </p:spPr>
        <p:txBody>
          <a:bodyPr wrap="square" rtlCol="0">
            <a:spAutoFit/>
          </a:bodyPr>
          <a:lstStyle/>
          <a:p>
            <a:r>
              <a:rPr lang="x-none" b="1" dirty="0" smtClean="0"/>
              <a:t>Similarity score</a:t>
            </a:r>
          </a:p>
          <a:p>
            <a:r>
              <a:rPr lang="en-US" i="1" dirty="0" smtClean="0"/>
              <a:t>T</a:t>
            </a:r>
            <a:r>
              <a:rPr lang="x-none" i="1" dirty="0" smtClean="0"/>
              <a:t>he number of matching bases</a:t>
            </a:r>
            <a:endParaRPr lang="en-US" i="1" dirty="0"/>
          </a:p>
        </p:txBody>
      </p:sp>
      <p:sp>
        <p:nvSpPr>
          <p:cNvPr id="4" name="TextBox 3"/>
          <p:cNvSpPr txBox="1"/>
          <p:nvPr/>
        </p:nvSpPr>
        <p:spPr>
          <a:xfrm>
            <a:off x="582458" y="2375771"/>
            <a:ext cx="5248408" cy="646331"/>
          </a:xfrm>
          <a:prstGeom prst="rect">
            <a:avLst/>
          </a:prstGeom>
          <a:noFill/>
        </p:spPr>
        <p:txBody>
          <a:bodyPr wrap="square" rtlCol="0">
            <a:spAutoFit/>
          </a:bodyPr>
          <a:lstStyle/>
          <a:p>
            <a:r>
              <a:rPr lang="x-none" b="1" dirty="0" smtClean="0"/>
              <a:t>Hamming distance (dissimilarity score)</a:t>
            </a:r>
          </a:p>
          <a:p>
            <a:r>
              <a:rPr lang="en-US" i="1" dirty="0" smtClean="0"/>
              <a:t>T</a:t>
            </a:r>
            <a:r>
              <a:rPr lang="x-none" i="1" dirty="0" smtClean="0"/>
              <a:t>he number of non-matching bases</a:t>
            </a:r>
            <a:endParaRPr lang="en-US" i="1" dirty="0"/>
          </a:p>
        </p:txBody>
      </p:sp>
      <p:pic>
        <p:nvPicPr>
          <p:cNvPr id="5" name="Picture 4"/>
          <p:cNvPicPr>
            <a:picLocks noChangeAspect="1"/>
          </p:cNvPicPr>
          <p:nvPr/>
        </p:nvPicPr>
        <p:blipFill>
          <a:blip r:embed="rId2"/>
          <a:stretch>
            <a:fillRect/>
          </a:stretch>
        </p:blipFill>
        <p:spPr>
          <a:xfrm>
            <a:off x="5573894" y="1120012"/>
            <a:ext cx="2108925" cy="761200"/>
          </a:xfrm>
          <a:prstGeom prst="rect">
            <a:avLst/>
          </a:prstGeom>
        </p:spPr>
      </p:pic>
      <p:pic>
        <p:nvPicPr>
          <p:cNvPr id="6" name="Picture 5"/>
          <p:cNvPicPr>
            <a:picLocks noChangeAspect="1"/>
          </p:cNvPicPr>
          <p:nvPr/>
        </p:nvPicPr>
        <p:blipFill>
          <a:blip r:embed="rId3"/>
          <a:stretch>
            <a:fillRect/>
          </a:stretch>
        </p:blipFill>
        <p:spPr>
          <a:xfrm>
            <a:off x="5583122" y="3688068"/>
            <a:ext cx="2099697" cy="662169"/>
          </a:xfrm>
          <a:prstGeom prst="rect">
            <a:avLst/>
          </a:prstGeom>
        </p:spPr>
      </p:pic>
      <p:sp>
        <p:nvSpPr>
          <p:cNvPr id="7" name="TextBox 6"/>
          <p:cNvSpPr txBox="1"/>
          <p:nvPr/>
        </p:nvSpPr>
        <p:spPr>
          <a:xfrm>
            <a:off x="534441" y="3454436"/>
            <a:ext cx="4398747" cy="1200329"/>
          </a:xfrm>
          <a:prstGeom prst="rect">
            <a:avLst/>
          </a:prstGeom>
          <a:noFill/>
        </p:spPr>
        <p:txBody>
          <a:bodyPr wrap="square" rtlCol="0">
            <a:spAutoFit/>
          </a:bodyPr>
          <a:lstStyle/>
          <a:p>
            <a:r>
              <a:rPr lang="x-none" b="1" dirty="0" smtClean="0"/>
              <a:t>Edit distance</a:t>
            </a:r>
          </a:p>
          <a:p>
            <a:r>
              <a:rPr lang="en-US" i="1" dirty="0" smtClean="0"/>
              <a:t>T</a:t>
            </a:r>
            <a:r>
              <a:rPr lang="x-none" i="1" dirty="0" smtClean="0"/>
              <a:t>he number of </a:t>
            </a:r>
            <a:r>
              <a:rPr lang="x-none" i="1" smtClean="0"/>
              <a:t>edit operations </a:t>
            </a:r>
            <a:r>
              <a:rPr lang="ru-RU" i="1" dirty="0" smtClean="0"/>
              <a:t>(</a:t>
            </a:r>
            <a:r>
              <a:rPr lang="en-US" i="1" dirty="0" smtClean="0"/>
              <a:t>substitutions, deletions, insertions</a:t>
            </a:r>
            <a:r>
              <a:rPr lang="ru-RU" i="1" dirty="0" smtClean="0"/>
              <a:t>)</a:t>
            </a:r>
            <a:r>
              <a:rPr lang="x-none" i="1" smtClean="0"/>
              <a:t> </a:t>
            </a:r>
            <a:r>
              <a:rPr lang="x-none" i="1" dirty="0" smtClean="0"/>
              <a:t>needed to turn one sequence into the other</a:t>
            </a:r>
            <a:r>
              <a:rPr lang="x-none" i="1" smtClean="0"/>
              <a:t>. </a:t>
            </a:r>
            <a:endParaRPr lang="en-US" i="1" dirty="0"/>
          </a:p>
        </p:txBody>
      </p:sp>
      <p:sp>
        <p:nvSpPr>
          <p:cNvPr id="8" name="TextBox 7"/>
          <p:cNvSpPr txBox="1"/>
          <p:nvPr/>
        </p:nvSpPr>
        <p:spPr>
          <a:xfrm>
            <a:off x="8419381" y="3834486"/>
            <a:ext cx="2202334" cy="369332"/>
          </a:xfrm>
          <a:prstGeom prst="rect">
            <a:avLst/>
          </a:prstGeom>
          <a:noFill/>
        </p:spPr>
        <p:txBody>
          <a:bodyPr wrap="none" rtlCol="0">
            <a:spAutoFit/>
          </a:bodyPr>
          <a:lstStyle/>
          <a:p>
            <a:r>
              <a:rPr lang="en-US" i="1" dirty="0" smtClean="0"/>
              <a:t>Alignment algorithms</a:t>
            </a:r>
            <a:endParaRPr lang="en-US" i="1" dirty="0"/>
          </a:p>
        </p:txBody>
      </p:sp>
      <p:sp>
        <p:nvSpPr>
          <p:cNvPr id="9" name="Rectangle 8"/>
          <p:cNvSpPr/>
          <p:nvPr/>
        </p:nvSpPr>
        <p:spPr>
          <a:xfrm>
            <a:off x="8039819" y="914400"/>
            <a:ext cx="3752490" cy="1233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Solve this Hamming distance problem: </a:t>
            </a:r>
          </a:p>
          <a:p>
            <a:pPr algn="ctr"/>
            <a:r>
              <a:rPr lang="en-US" dirty="0" smtClean="0"/>
              <a:t>Counting Point Mutations</a:t>
            </a:r>
          </a:p>
          <a:p>
            <a:pPr algn="ctr"/>
            <a:r>
              <a:rPr lang="en-US" dirty="0">
                <a:hlinkClick r:id="rId4"/>
              </a:rPr>
              <a:t>http://rosalind.info/problems/hamm/</a:t>
            </a:r>
            <a:endParaRPr lang="en-US" dirty="0"/>
          </a:p>
        </p:txBody>
      </p:sp>
    </p:spTree>
    <p:extLst>
      <p:ext uri="{BB962C8B-B14F-4D97-AF65-F5344CB8AC3E}">
        <p14:creationId xmlns:p14="http://schemas.microsoft.com/office/powerpoint/2010/main" val="8010319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low of assembly</a:t>
            </a:r>
            <a:endParaRPr lang="en-US" dirty="0"/>
          </a:p>
        </p:txBody>
      </p:sp>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3281"/>
          <a:stretch/>
        </p:blipFill>
        <p:spPr bwMode="auto">
          <a:xfrm>
            <a:off x="529605" y="2156602"/>
            <a:ext cx="5418250" cy="34505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1911469"/>
            <a:ext cx="5162550" cy="3695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7131760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second low of assembly</a:t>
            </a:r>
            <a:endParaRPr 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7029" y="1512229"/>
            <a:ext cx="6517767" cy="4439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87266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3422</TotalTime>
  <Words>2241</Words>
  <Application>Microsoft Office PowerPoint</Application>
  <PresentationFormat>Widescreen</PresentationFormat>
  <Paragraphs>216</Paragraphs>
  <Slides>27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27</vt:i4>
      </vt:variant>
    </vt:vector>
  </HeadingPairs>
  <TitlesOfParts>
    <vt:vector size="34" baseType="lpstr">
      <vt:lpstr>Arial</vt:lpstr>
      <vt:lpstr>Calibri</vt:lpstr>
      <vt:lpstr>Calibri Light</vt:lpstr>
      <vt:lpstr>Courier New</vt:lpstr>
      <vt:lpstr>Helvetica Neue</vt:lpstr>
      <vt:lpstr>Monaco</vt:lpstr>
      <vt:lpstr>Office Theme</vt:lpstr>
      <vt:lpstr> Meeting #4  Meeting #3 (continued)</vt:lpstr>
      <vt:lpstr>Downloading fastq from SRA and quality control (QC)</vt:lpstr>
      <vt:lpstr>Meeting #4</vt:lpstr>
      <vt:lpstr>Genome assembly</vt:lpstr>
      <vt:lpstr>The assembly problem</vt:lpstr>
      <vt:lpstr>General workflow of genome assembly</vt:lpstr>
      <vt:lpstr>PowerPoint Presentation</vt:lpstr>
      <vt:lpstr>The first low of assembly</vt:lpstr>
      <vt:lpstr>The second low of assembly</vt:lpstr>
      <vt:lpstr>Overlap layout consensus (OLC) approach</vt:lpstr>
      <vt:lpstr>PowerPoint Presentation</vt:lpstr>
      <vt:lpstr>PowerPoint Presentation</vt:lpstr>
      <vt:lpstr>PowerPoint Presentation</vt:lpstr>
      <vt:lpstr>PowerPoint Presentation</vt:lpstr>
      <vt:lpstr>Computational complexity</vt:lpstr>
      <vt:lpstr>PowerPoint Presentation</vt:lpstr>
      <vt:lpstr>Genome annotation</vt:lpstr>
      <vt:lpstr>Finding genes in a DNA sequence</vt:lpstr>
      <vt:lpstr>Open reading frames (ORFs)</vt:lpstr>
      <vt:lpstr>A unified catalog of 204,938 reference genomes from the human gut microbiome</vt:lpstr>
      <vt:lpstr>PowerPoint Presentation</vt:lpstr>
      <vt:lpstr>PowerPoint Presentation</vt:lpstr>
      <vt:lpstr>Problems from ISBM 2020</vt:lpstr>
      <vt:lpstr>MetaBCC-LR: metagenomics binning by coverage and composition for long reads https://doi.org/10.1093/bioinformatics/btaa441</vt:lpstr>
      <vt:lpstr>TandemTools: mapping long reads and assessing/improving assembly quality in extra-long tandem repeats</vt:lpstr>
      <vt:lpstr>The string decomposition problem and its applications to centromere analysis and assembly</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Bioinf-2020 meeting #3</dc:title>
  <dc:creator>lilit.nersisyan</dc:creator>
  <cp:lastModifiedBy>lilit.nersisyan</cp:lastModifiedBy>
  <cp:revision>94</cp:revision>
  <dcterms:created xsi:type="dcterms:W3CDTF">2020-08-05T18:46:05Z</dcterms:created>
  <dcterms:modified xsi:type="dcterms:W3CDTF">2020-08-17T20:28:51Z</dcterms:modified>
</cp:coreProperties>
</file>